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5143500" type="screen16x9"/>
  <p:notesSz cx="6858000" cy="9144000"/>
  <p:embeddedFontLst>
    <p:embeddedFont>
      <p:font typeface="Dosis" pitchFamily="2" charset="0"/>
      <p:regular r:id="rId22"/>
      <p:bold r:id="rId23"/>
    </p:embeddedFont>
    <p:embeddedFont>
      <p:font typeface="Nunito"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102" y="7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295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930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4178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142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338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295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366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691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212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8843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295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12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848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162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3386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hyperlink" Target="https://www.linkedin.com/in/ahmad-mirza-07605911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docs.google.com/document/d/16S6-n3Wb8KxnWiBv4yLphqWQk2mdMRCt/edit?usp=share_link&amp;ouid=118050082073262481520&amp;rtpof=true&amp;sd=true"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docs.google.com/document/d/16S6-n3Wb8KxnWiBv4yLphqWQk2mdMRCt/edit?usp=share_link&amp;ouid=118050082073262481520&amp;rtpof=true&amp;sd=true"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hyperlink" Target="https://docs.google.com/document/d/16S6-n3Wb8KxnWiBv4yLphqWQk2mdMRCt/edit?usp=share_link&amp;ouid=118050082073262481520&amp;rtpof=true&amp;sd=true" TargetMode="Externa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docs.google.com/document/d/16S6-n3Wb8KxnWiBv4yLphqWQk2mdMRCt/edit?usp=share_link&amp;ouid=118050082073262481520&amp;rtpof=true&amp;sd=true"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hyperlink" Target="https://docs.google.com/document/d/16S6-n3Wb8KxnWiBv4yLphqWQk2mdMRCt/edit?usp=share_link&amp;ouid=118050082073262481520&amp;rtpof=true&amp;sd=tru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4Yra-eU1uJMaAGCVkBTJIm3aXL-9Jv6K/edit?usp=share_link&amp;ouid=118050082073262481520&amp;rtpof=true&amp;sd=true"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docs.google.com/document/d/14Yra-eU1uJMaAGCVkBTJIm3aXL-9Jv6K/edit?usp=share_link&amp;ouid=118050082073262481520&amp;rtpof=true&amp;sd=true" TargetMode="Externa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hyperlink" Target="https://docs.google.com/document/d/14Yra-eU1uJMaAGCVkBTJIm3aXL-9Jv6K/edit?usp=share_link&amp;ouid=118050082073262481520&amp;rtpof=true&amp;sd=tru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document/d/14Yra-eU1uJMaAGCVkBTJIm3aXL-9Jv6K/edit?usp=share_link&amp;ouid=118050082073262481520&amp;rtpof=true&amp;sd=true"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ocs.google.com/document/d/1c6qpsIWCvLVX1yVgU_KC5R5USUZjjOr1/edit?usp=sharing&amp;ouid=118050082073262481520&amp;rtpof=true&amp;sd=tru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drive.google.com/file/d/1jv-9W14EL8h-F7XI7O8NgaZH5djNf94W/view?usp=shar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docs.google.com/document/d/1LOI8B0CGIOf1-z8dq7IJGvHFjZOw6-nL/edit?usp=share_link&amp;ouid=118050082073262481520&amp;rtpof=true&amp;sd=true"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docs.google.com/document/d/1LOI8B0CGIOf1-z8dq7IJGvHFjZOw6-nL/edit?usp=share_link&amp;ouid=118050082073262481520&amp;rtpof=true&amp;sd=true"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docs.google.com/document/d/1LOI8B0CGIOf1-z8dq7IJGvHFjZOw6-nL/edit?usp=share_link&amp;ouid=118050082073262481520&amp;rtpof=true&amp;sd=true"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docs.google.com/document/d/1LOI8B0CGIOf1-z8dq7IJGvHFjZOw6-nL/edit?usp=share_link&amp;ouid=118050082073262481520&amp;rtpof=true&amp;sd=true"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docs.google.com/document/d/1LOI8B0CGIOf1-z8dq7IJGvHFjZOw6-nL/edit?usp=share_link&amp;ouid=118050082073262481520&amp;rtpof=true&amp;sd=tru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dirty="0">
                <a:solidFill>
                  <a:schemeClr val="lt1"/>
                </a:solidFill>
              </a:rPr>
              <a:t>Analyzing eCommerce Business Performance with SQL</a:t>
            </a:r>
            <a:endParaRPr sz="3080" b="1" dirty="0">
              <a:solidFill>
                <a:schemeClr val="lt1"/>
              </a:solidFill>
            </a:endParaRPr>
          </a:p>
        </p:txBody>
      </p:sp>
      <p:sp>
        <p:nvSpPr>
          <p:cNvPr id="100" name="Google Shape;100;p25"/>
          <p:cNvSpPr txBox="1"/>
          <p:nvPr/>
        </p:nvSpPr>
        <p:spPr>
          <a:xfrm>
            <a:off x="5959949" y="908899"/>
            <a:ext cx="2547357" cy="994407"/>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Ahmad Mirza</a:t>
            </a:r>
            <a:endParaRPr lang="en-US"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ahmad.mirza22 @gmail.com</a:t>
            </a: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https://www.linkedin.com/in/ahmad-mirza-07605911a/</a:t>
            </a:r>
            <a:endParaRPr lang="en-US" sz="1200" dirty="0">
              <a:latin typeface="Dosis"/>
              <a:ea typeface="Dosis"/>
              <a:cs typeface="Dosis"/>
              <a:sym typeface="Dosis"/>
            </a:endParaRPr>
          </a:p>
        </p:txBody>
      </p:sp>
      <p:pic>
        <p:nvPicPr>
          <p:cNvPr id="101" name="Google Shape;101;p25"/>
          <p:cNvPicPr preferRelativeResize="0"/>
          <p:nvPr/>
        </p:nvPicPr>
        <p:blipFill rotWithShape="1">
          <a:blip r:embed="rId5">
            <a:alphaModFix/>
          </a:blip>
          <a:srcRect/>
          <a:stretch/>
        </p:blipFill>
        <p:spPr>
          <a:xfrm>
            <a:off x="4665150" y="733363"/>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I’m Mirza an active person with passion. Interest in Data Analyst, Data Scientist and related </a:t>
            </a:r>
            <a:r>
              <a:rPr lang="en-US" sz="1217" dirty="0" err="1">
                <a:solidFill>
                  <a:schemeClr val="dk1"/>
                </a:solidFill>
                <a:latin typeface="Nunito"/>
                <a:ea typeface="Nunito"/>
                <a:cs typeface="Nunito"/>
                <a:sym typeface="Nunito"/>
              </a:rPr>
              <a:t>roled</a:t>
            </a:r>
            <a:r>
              <a:rPr lang="en-US" sz="1217" dirty="0">
                <a:solidFill>
                  <a:schemeClr val="dk1"/>
                </a:solidFill>
                <a:latin typeface="Nunito"/>
                <a:ea typeface="Nunito"/>
                <a:cs typeface="Nunito"/>
                <a:sym typeface="Nunito"/>
              </a:rPr>
              <a:t>. Have experience and knowledge in data through </a:t>
            </a:r>
            <a:r>
              <a:rPr lang="en-US" sz="1217" dirty="0" err="1">
                <a:solidFill>
                  <a:schemeClr val="dk1"/>
                </a:solidFill>
                <a:latin typeface="Nunito"/>
                <a:ea typeface="Nunito"/>
                <a:cs typeface="Nunito"/>
                <a:sym typeface="Nunito"/>
              </a:rPr>
              <a:t>boothcamps</a:t>
            </a:r>
            <a:r>
              <a:rPr lang="en-US" sz="1217" dirty="0">
                <a:solidFill>
                  <a:schemeClr val="dk1"/>
                </a:solidFill>
                <a:latin typeface="Nunito"/>
                <a:ea typeface="Nunito"/>
                <a:cs typeface="Nunito"/>
                <a:sym typeface="Nunito"/>
              </a:rPr>
              <a:t> and courses. Willing to learn new things with high adaptation.</a:t>
            </a:r>
            <a:endParaRPr lang="en-US" sz="2790" dirty="0"/>
          </a:p>
        </p:txBody>
      </p:sp>
      <p:pic>
        <p:nvPicPr>
          <p:cNvPr id="3" name="Picture 2">
            <a:extLst>
              <a:ext uri="{FF2B5EF4-FFF2-40B4-BE49-F238E27FC236}">
                <a16:creationId xmlns:a16="http://schemas.microsoft.com/office/drawing/2014/main" id="{8B707A1E-92A1-4F47-B2A2-B16D6E731616}"/>
              </a:ext>
            </a:extLst>
          </p:cNvPr>
          <p:cNvPicPr>
            <a:picLocks noChangeAspect="1"/>
          </p:cNvPicPr>
          <p:nvPr/>
        </p:nvPicPr>
        <p:blipFill>
          <a:blip r:embed="rId6"/>
          <a:stretch>
            <a:fillRect/>
          </a:stretch>
        </p:blipFill>
        <p:spPr>
          <a:xfrm>
            <a:off x="4665150" y="563481"/>
            <a:ext cx="1218600" cy="1388482"/>
          </a:xfrm>
          <a:prstGeom prst="ellipse">
            <a:avLst/>
          </a:prstGeom>
          <a:ln w="63500" cap="rnd">
            <a:solidFill>
              <a:schemeClr val="bg1"/>
            </a:solidFill>
          </a:ln>
          <a:effectLst>
            <a:outerShdw blurRad="381000" dist="292100" dir="5400000" sx="-80000" sy="-18000" rotWithShape="0">
              <a:srgbClr val="000000">
                <a:alpha val="22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311700" y="863950"/>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Revenue per tahun</a:t>
            </a:r>
            <a:endParaRPr lang="en-ID" sz="1500" dirty="0">
              <a:solidFill>
                <a:schemeClr val="dk1"/>
              </a:solidFill>
            </a:endParaRPr>
          </a:p>
          <a:p>
            <a:pPr marL="457200" lvl="0" indent="-323850" algn="l" rtl="0">
              <a:spcBef>
                <a:spcPts val="0"/>
              </a:spcBef>
              <a:spcAft>
                <a:spcPts val="0"/>
              </a:spcAft>
              <a:buClr>
                <a:schemeClr val="dk1"/>
              </a:buClr>
              <a:buSzPts val="1500"/>
              <a:buChar char="●"/>
            </a:pPr>
            <a:endParaRPr lang="en-ID" sz="1500" dirty="0">
              <a:solidFill>
                <a:schemeClr val="dk1"/>
              </a:solidFill>
            </a:endParaRPr>
          </a:p>
        </p:txBody>
      </p:sp>
      <p:sp>
        <p:nvSpPr>
          <p:cNvPr id="4" name="TextBox 3">
            <a:extLst>
              <a:ext uri="{FF2B5EF4-FFF2-40B4-BE49-F238E27FC236}">
                <a16:creationId xmlns:a16="http://schemas.microsoft.com/office/drawing/2014/main" id="{6857B4F2-A608-4B38-8980-C72346DB71B3}"/>
              </a:ext>
            </a:extLst>
          </p:cNvPr>
          <p:cNvSpPr txBox="1"/>
          <p:nvPr/>
        </p:nvSpPr>
        <p:spPr>
          <a:xfrm>
            <a:off x="4450080" y="1314232"/>
            <a:ext cx="4522470" cy="2246769"/>
          </a:xfrm>
          <a:prstGeom prst="rect">
            <a:avLst/>
          </a:prstGeom>
          <a:noFill/>
        </p:spPr>
        <p:txBody>
          <a:bodyPr wrap="square" rtlCol="0">
            <a:spAutoFit/>
          </a:bodyPr>
          <a:lstStyle/>
          <a:p>
            <a:pPr algn="just"/>
            <a:r>
              <a:rPr lang="en-US" dirty="0" err="1"/>
              <a:t>Tabel</a:t>
            </a:r>
            <a:r>
              <a:rPr lang="en-US" dirty="0"/>
              <a:t> </a:t>
            </a:r>
            <a:r>
              <a:rPr lang="en-US" dirty="0" err="1"/>
              <a:t>disamping</a:t>
            </a:r>
            <a:r>
              <a:rPr lang="en-US" dirty="0"/>
              <a:t> </a:t>
            </a:r>
            <a:r>
              <a:rPr lang="en-US" dirty="0" err="1"/>
              <a:t>menampilkan</a:t>
            </a:r>
            <a:r>
              <a:rPr lang="en-US" dirty="0"/>
              <a:t> </a:t>
            </a:r>
            <a:r>
              <a:rPr lang="en-US" dirty="0" err="1"/>
              <a:t>jumlah</a:t>
            </a:r>
            <a:r>
              <a:rPr lang="en-US" dirty="0"/>
              <a:t> </a:t>
            </a:r>
            <a:r>
              <a:rPr lang="en-US" dirty="0" err="1"/>
              <a:t>dari</a:t>
            </a:r>
            <a:r>
              <a:rPr lang="en-US" dirty="0"/>
              <a:t> Revenue </a:t>
            </a:r>
            <a:r>
              <a:rPr lang="en-US" dirty="0" err="1"/>
              <a:t>pertahun</a:t>
            </a:r>
            <a:r>
              <a:rPr lang="en-US" dirty="0"/>
              <a:t>. </a:t>
            </a:r>
            <a:r>
              <a:rPr lang="en-US" dirty="0" err="1"/>
              <a:t>Matriks</a:t>
            </a:r>
            <a:r>
              <a:rPr lang="en-US" dirty="0"/>
              <a:t> yang </a:t>
            </a:r>
            <a:r>
              <a:rPr lang="en-US" dirty="0" err="1"/>
              <a:t>digunakan</a:t>
            </a:r>
            <a:r>
              <a:rPr lang="en-US" dirty="0"/>
              <a:t> </a:t>
            </a:r>
            <a:r>
              <a:rPr lang="en-US" dirty="0" err="1"/>
              <a:t>adalah</a:t>
            </a:r>
            <a:r>
              <a:rPr lang="en-US" dirty="0"/>
              <a:t> order </a:t>
            </a:r>
            <a:r>
              <a:rPr lang="en-US" dirty="0" err="1"/>
              <a:t>dengan</a:t>
            </a:r>
            <a:r>
              <a:rPr lang="en-US" dirty="0"/>
              <a:t> status ‘delivered’ </a:t>
            </a:r>
            <a:r>
              <a:rPr lang="en-US" dirty="0" err="1"/>
              <a:t>atau</a:t>
            </a:r>
            <a:r>
              <a:rPr lang="en-US" dirty="0"/>
              <a:t> </a:t>
            </a:r>
            <a:r>
              <a:rPr lang="en-US" dirty="0" err="1"/>
              <a:t>sudah</a:t>
            </a:r>
            <a:r>
              <a:rPr lang="en-US" dirty="0"/>
              <a:t> </a:t>
            </a:r>
            <a:r>
              <a:rPr lang="en-US" dirty="0" err="1"/>
              <a:t>terkirim</a:t>
            </a:r>
            <a:r>
              <a:rPr lang="en-US" dirty="0"/>
              <a:t>. </a:t>
            </a:r>
          </a:p>
          <a:p>
            <a:pPr algn="just"/>
            <a:endParaRPr lang="en-US" dirty="0"/>
          </a:p>
          <a:p>
            <a:pPr algn="just"/>
            <a:r>
              <a:rPr lang="en-US" dirty="0" err="1"/>
              <a:t>Dapat</a:t>
            </a:r>
            <a:r>
              <a:rPr lang="en-US" dirty="0"/>
              <a:t> </a:t>
            </a:r>
            <a:r>
              <a:rPr lang="en-US" dirty="0" err="1"/>
              <a:t>dilihat</a:t>
            </a:r>
            <a:r>
              <a:rPr lang="en-US" dirty="0"/>
              <a:t> </a:t>
            </a:r>
            <a:r>
              <a:rPr lang="en-US" dirty="0" err="1"/>
              <a:t>bahwa</a:t>
            </a:r>
            <a:r>
              <a:rPr lang="en-US" dirty="0"/>
              <a:t> </a:t>
            </a:r>
            <a:r>
              <a:rPr lang="en-US" dirty="0" err="1"/>
              <a:t>nilai</a:t>
            </a:r>
            <a:r>
              <a:rPr lang="en-US" dirty="0"/>
              <a:t> </a:t>
            </a:r>
            <a:r>
              <a:rPr lang="en-US" dirty="0" err="1"/>
              <a:t>dari</a:t>
            </a:r>
            <a:r>
              <a:rPr lang="en-US" dirty="0"/>
              <a:t> Revenue </a:t>
            </a:r>
            <a:r>
              <a:rPr lang="en-US" dirty="0" err="1"/>
              <a:t>ini</a:t>
            </a:r>
            <a:r>
              <a:rPr lang="en-US" dirty="0"/>
              <a:t> </a:t>
            </a:r>
            <a:r>
              <a:rPr lang="en-US" dirty="0" err="1"/>
              <a:t>meningkat</a:t>
            </a:r>
            <a:r>
              <a:rPr lang="en-US" dirty="0"/>
              <a:t> </a:t>
            </a:r>
            <a:r>
              <a:rPr lang="en-US" dirty="0" err="1"/>
              <a:t>setiap</a:t>
            </a:r>
            <a:r>
              <a:rPr lang="en-US" dirty="0"/>
              <a:t> </a:t>
            </a:r>
            <a:r>
              <a:rPr lang="en-US" dirty="0" err="1"/>
              <a:t>tahunnya</a:t>
            </a:r>
            <a:r>
              <a:rPr lang="en-US" dirty="0"/>
              <a:t>. </a:t>
            </a:r>
            <a:r>
              <a:rPr lang="en-US" dirty="0" err="1"/>
              <a:t>Peningkatan</a:t>
            </a:r>
            <a:r>
              <a:rPr lang="en-US" dirty="0"/>
              <a:t> </a:t>
            </a:r>
            <a:r>
              <a:rPr lang="en-US" dirty="0" err="1"/>
              <a:t>terbesar</a:t>
            </a:r>
            <a:r>
              <a:rPr lang="en-US" dirty="0"/>
              <a:t> </a:t>
            </a:r>
            <a:r>
              <a:rPr lang="en-US" dirty="0" err="1"/>
              <a:t>terjadi</a:t>
            </a:r>
            <a:r>
              <a:rPr lang="en-US" dirty="0"/>
              <a:t> di </a:t>
            </a:r>
            <a:r>
              <a:rPr lang="en-US" dirty="0" err="1"/>
              <a:t>tahun</a:t>
            </a:r>
            <a:r>
              <a:rPr lang="en-US" dirty="0"/>
              <a:t> 2017 </a:t>
            </a:r>
            <a:r>
              <a:rPr lang="en-US" dirty="0" err="1"/>
              <a:t>karena</a:t>
            </a:r>
            <a:r>
              <a:rPr lang="en-US" dirty="0"/>
              <a:t> </a:t>
            </a:r>
            <a:r>
              <a:rPr lang="en-US" dirty="0" err="1"/>
              <a:t>banyaknya</a:t>
            </a:r>
            <a:r>
              <a:rPr lang="en-US" dirty="0"/>
              <a:t> total customer </a:t>
            </a:r>
            <a:r>
              <a:rPr lang="en-US" dirty="0" err="1"/>
              <a:t>baru</a:t>
            </a:r>
            <a:r>
              <a:rPr lang="en-US" dirty="0"/>
              <a:t> dan total customer yang </a:t>
            </a:r>
            <a:r>
              <a:rPr lang="en-US" dirty="0" err="1"/>
              <a:t>melakukan</a:t>
            </a:r>
            <a:r>
              <a:rPr lang="en-US" dirty="0"/>
              <a:t> repeat order.</a:t>
            </a:r>
          </a:p>
          <a:p>
            <a:pPr algn="just"/>
            <a:endParaRPr lang="en-US" dirty="0"/>
          </a:p>
          <a:p>
            <a:pPr algn="just"/>
            <a:r>
              <a:rPr lang="en-US" dirty="0"/>
              <a:t>Hal </a:t>
            </a:r>
            <a:r>
              <a:rPr lang="en-US" dirty="0" err="1"/>
              <a:t>ini</a:t>
            </a:r>
            <a:r>
              <a:rPr lang="en-US" dirty="0"/>
              <a:t> juga </a:t>
            </a:r>
            <a:r>
              <a:rPr lang="en-US" dirty="0" err="1"/>
              <a:t>didukung</a:t>
            </a:r>
            <a:r>
              <a:rPr lang="en-US" dirty="0"/>
              <a:t> oleh </a:t>
            </a:r>
            <a:r>
              <a:rPr lang="en-US" dirty="0" err="1"/>
              <a:t>grafik</a:t>
            </a:r>
            <a:r>
              <a:rPr lang="en-US" dirty="0"/>
              <a:t> Revenue </a:t>
            </a:r>
            <a:r>
              <a:rPr lang="en-US" dirty="0" err="1"/>
              <a:t>pertahun</a:t>
            </a:r>
            <a:r>
              <a:rPr lang="en-US" dirty="0"/>
              <a:t>.</a:t>
            </a:r>
            <a:endParaRPr lang="en-ID" dirty="0"/>
          </a:p>
        </p:txBody>
      </p:sp>
      <p:pic>
        <p:nvPicPr>
          <p:cNvPr id="8" name="Picture 7">
            <a:extLst>
              <a:ext uri="{FF2B5EF4-FFF2-40B4-BE49-F238E27FC236}">
                <a16:creationId xmlns:a16="http://schemas.microsoft.com/office/drawing/2014/main" id="{978D9F8F-0DB3-4979-8D0C-BE29A61ABF36}"/>
              </a:ext>
            </a:extLst>
          </p:cNvPr>
          <p:cNvPicPr>
            <a:picLocks noChangeAspect="1"/>
          </p:cNvPicPr>
          <p:nvPr/>
        </p:nvPicPr>
        <p:blipFill>
          <a:blip r:embed="rId3"/>
          <a:stretch>
            <a:fillRect/>
          </a:stretch>
        </p:blipFill>
        <p:spPr>
          <a:xfrm>
            <a:off x="539928" y="1387150"/>
            <a:ext cx="3505689" cy="1143160"/>
          </a:xfrm>
          <a:prstGeom prst="rect">
            <a:avLst/>
          </a:prstGeom>
        </p:spPr>
      </p:pic>
      <p:pic>
        <p:nvPicPr>
          <p:cNvPr id="2" name="Picture 1">
            <a:extLst>
              <a:ext uri="{FF2B5EF4-FFF2-40B4-BE49-F238E27FC236}">
                <a16:creationId xmlns:a16="http://schemas.microsoft.com/office/drawing/2014/main" id="{B5C72689-6778-4D5F-912A-1D67AEAA4B28}"/>
              </a:ext>
            </a:extLst>
          </p:cNvPr>
          <p:cNvPicPr>
            <a:picLocks noChangeAspect="1"/>
          </p:cNvPicPr>
          <p:nvPr/>
        </p:nvPicPr>
        <p:blipFill>
          <a:blip r:embed="rId4"/>
          <a:stretch>
            <a:fillRect/>
          </a:stretch>
        </p:blipFill>
        <p:spPr>
          <a:xfrm>
            <a:off x="539929" y="2797386"/>
            <a:ext cx="3502342" cy="1947731"/>
          </a:xfrm>
          <a:prstGeom prst="rect">
            <a:avLst/>
          </a:prstGeom>
        </p:spPr>
      </p:pic>
      <p:sp>
        <p:nvSpPr>
          <p:cNvPr id="10" name="Google Shape;55;p13">
            <a:extLst>
              <a:ext uri="{FF2B5EF4-FFF2-40B4-BE49-F238E27FC236}">
                <a16:creationId xmlns:a16="http://schemas.microsoft.com/office/drawing/2014/main" id="{112D7BED-0345-4EA5-8983-781734679839}"/>
              </a:ext>
            </a:extLst>
          </p:cNvPr>
          <p:cNvSpPr txBox="1"/>
          <p:nvPr/>
        </p:nvSpPr>
        <p:spPr>
          <a:xfrm>
            <a:off x="5425440" y="4131899"/>
            <a:ext cx="3718560" cy="1200298"/>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rtl="0">
              <a:lnSpc>
                <a:spcPct val="100000"/>
              </a:lnSpc>
              <a:spcBef>
                <a:spcPts val="0"/>
              </a:spcBef>
              <a:spcAft>
                <a:spcPts val="0"/>
              </a:spcAft>
              <a:buNone/>
            </a:pPr>
            <a:r>
              <a:rPr lang="en" sz="1100" dirty="0">
                <a:solidFill>
                  <a:schemeClr val="dk1"/>
                </a:solidFill>
              </a:rPr>
              <a:t>Query selengkapnya dapat dilihat disini</a:t>
            </a:r>
          </a:p>
          <a:p>
            <a:pPr marL="0" lvl="0" indent="0" rtl="0">
              <a:lnSpc>
                <a:spcPct val="100000"/>
              </a:lnSpc>
              <a:spcBef>
                <a:spcPts val="0"/>
              </a:spcBef>
              <a:spcAft>
                <a:spcPts val="0"/>
              </a:spcAft>
              <a:buNone/>
            </a:pPr>
            <a:r>
              <a:rPr lang="en-ID" sz="1100" dirty="0">
                <a:solidFill>
                  <a:schemeClr val="dk1"/>
                </a:solidFill>
                <a:hlinkClick r:id="rId5"/>
              </a:rPr>
              <a:t>https://docs.google.com/document/d/16S6-n3Wb8KxnWiBv4yLphqWQk2mdMRCt/edit?usp=share_link&amp;ouid=118050082073262481520&amp;rtpof=true&amp;sd=true</a:t>
            </a:r>
            <a:endParaRPr lang="en-ID" sz="1100" dirty="0">
              <a:solidFill>
                <a:schemeClr val="dk1"/>
              </a:solidFill>
            </a:endParaRPr>
          </a:p>
          <a:p>
            <a:pPr marL="0" lvl="0" indent="0" rtl="0">
              <a:lnSpc>
                <a:spcPct val="100000"/>
              </a:lnSpc>
              <a:spcBef>
                <a:spcPts val="0"/>
              </a:spcBef>
              <a:spcAft>
                <a:spcPts val="0"/>
              </a:spcAft>
              <a:buNone/>
            </a:pPr>
            <a:endParaRPr sz="1100" dirty="0">
              <a:solidFill>
                <a:schemeClr val="dk1"/>
              </a:solidFill>
            </a:endParaRPr>
          </a:p>
        </p:txBody>
      </p:sp>
    </p:spTree>
    <p:extLst>
      <p:ext uri="{BB962C8B-B14F-4D97-AF65-F5344CB8AC3E}">
        <p14:creationId xmlns:p14="http://schemas.microsoft.com/office/powerpoint/2010/main" val="2112655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311700" y="863950"/>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Jumlah Cancel Order per tahun</a:t>
            </a:r>
            <a:endParaRPr lang="en-ID" sz="1500" dirty="0">
              <a:solidFill>
                <a:schemeClr val="dk1"/>
              </a:solidFill>
            </a:endParaRPr>
          </a:p>
        </p:txBody>
      </p:sp>
      <p:sp>
        <p:nvSpPr>
          <p:cNvPr id="4" name="TextBox 3">
            <a:extLst>
              <a:ext uri="{FF2B5EF4-FFF2-40B4-BE49-F238E27FC236}">
                <a16:creationId xmlns:a16="http://schemas.microsoft.com/office/drawing/2014/main" id="{6857B4F2-A608-4B38-8980-C72346DB71B3}"/>
              </a:ext>
            </a:extLst>
          </p:cNvPr>
          <p:cNvSpPr txBox="1"/>
          <p:nvPr/>
        </p:nvSpPr>
        <p:spPr>
          <a:xfrm>
            <a:off x="4450080" y="1314232"/>
            <a:ext cx="4522470" cy="2893100"/>
          </a:xfrm>
          <a:prstGeom prst="rect">
            <a:avLst/>
          </a:prstGeom>
          <a:noFill/>
        </p:spPr>
        <p:txBody>
          <a:bodyPr wrap="square" rtlCol="0">
            <a:spAutoFit/>
          </a:bodyPr>
          <a:lstStyle/>
          <a:p>
            <a:pPr algn="just"/>
            <a:r>
              <a:rPr lang="en-US" dirty="0" err="1"/>
              <a:t>Tabel</a:t>
            </a:r>
            <a:r>
              <a:rPr lang="en-US" dirty="0"/>
              <a:t> </a:t>
            </a:r>
            <a:r>
              <a:rPr lang="en-US" dirty="0" err="1"/>
              <a:t>disamping</a:t>
            </a:r>
            <a:r>
              <a:rPr lang="en-US" dirty="0"/>
              <a:t> </a:t>
            </a:r>
            <a:r>
              <a:rPr lang="en-US" dirty="0" err="1"/>
              <a:t>menampilkan</a:t>
            </a:r>
            <a:r>
              <a:rPr lang="en-US" dirty="0"/>
              <a:t> </a:t>
            </a:r>
            <a:r>
              <a:rPr lang="en-US" dirty="0" err="1"/>
              <a:t>jumlah</a:t>
            </a:r>
            <a:r>
              <a:rPr lang="en-US" dirty="0"/>
              <a:t> </a:t>
            </a:r>
            <a:r>
              <a:rPr lang="en-US" dirty="0" err="1"/>
              <a:t>dari</a:t>
            </a:r>
            <a:r>
              <a:rPr lang="en-US" dirty="0"/>
              <a:t> </a:t>
            </a:r>
            <a:r>
              <a:rPr lang="en" sz="1400" dirty="0">
                <a:solidFill>
                  <a:schemeClr val="dk1"/>
                </a:solidFill>
              </a:rPr>
              <a:t>Cancel Order</a:t>
            </a:r>
            <a:r>
              <a:rPr lang="en-US" dirty="0"/>
              <a:t> </a:t>
            </a:r>
            <a:r>
              <a:rPr lang="en-US" dirty="0" err="1"/>
              <a:t>pertahun</a:t>
            </a:r>
            <a:r>
              <a:rPr lang="en-US" dirty="0"/>
              <a:t>. </a:t>
            </a:r>
          </a:p>
          <a:p>
            <a:pPr algn="just"/>
            <a:endParaRPr lang="en-US" dirty="0"/>
          </a:p>
          <a:p>
            <a:pPr algn="just"/>
            <a:r>
              <a:rPr lang="en-US" dirty="0" err="1"/>
              <a:t>Dapat</a:t>
            </a:r>
            <a:r>
              <a:rPr lang="en-US" dirty="0"/>
              <a:t> </a:t>
            </a:r>
            <a:r>
              <a:rPr lang="en-US" dirty="0" err="1"/>
              <a:t>dilihat</a:t>
            </a:r>
            <a:r>
              <a:rPr lang="en-US" dirty="0"/>
              <a:t> </a:t>
            </a:r>
            <a:r>
              <a:rPr lang="en-US" dirty="0" err="1"/>
              <a:t>bahwa</a:t>
            </a:r>
            <a:r>
              <a:rPr lang="en-US" dirty="0"/>
              <a:t> </a:t>
            </a:r>
            <a:r>
              <a:rPr lang="en-US" dirty="0" err="1"/>
              <a:t>nilai</a:t>
            </a:r>
            <a:r>
              <a:rPr lang="en-US" dirty="0"/>
              <a:t> </a:t>
            </a:r>
            <a:r>
              <a:rPr lang="en-US" dirty="0" err="1"/>
              <a:t>dari</a:t>
            </a:r>
            <a:r>
              <a:rPr lang="en-US" dirty="0"/>
              <a:t> </a:t>
            </a:r>
            <a:r>
              <a:rPr lang="en" sz="1400" dirty="0">
                <a:solidFill>
                  <a:schemeClr val="dk1"/>
                </a:solidFill>
              </a:rPr>
              <a:t>Cancel Order</a:t>
            </a:r>
            <a:r>
              <a:rPr lang="en-US" dirty="0"/>
              <a:t> </a:t>
            </a:r>
            <a:r>
              <a:rPr lang="en-US" dirty="0" err="1"/>
              <a:t>ini</a:t>
            </a:r>
            <a:r>
              <a:rPr lang="en-US" dirty="0"/>
              <a:t> </a:t>
            </a:r>
            <a:r>
              <a:rPr lang="en-US" dirty="0" err="1"/>
              <a:t>meningkat</a:t>
            </a:r>
            <a:r>
              <a:rPr lang="en-US" dirty="0"/>
              <a:t> </a:t>
            </a:r>
            <a:r>
              <a:rPr lang="en-US" dirty="0" err="1"/>
              <a:t>setiap</a:t>
            </a:r>
            <a:r>
              <a:rPr lang="en-US" dirty="0"/>
              <a:t> </a:t>
            </a:r>
            <a:r>
              <a:rPr lang="en-US" dirty="0" err="1"/>
              <a:t>tahunnya</a:t>
            </a:r>
            <a:r>
              <a:rPr lang="en-US" dirty="0"/>
              <a:t>. </a:t>
            </a:r>
            <a:r>
              <a:rPr lang="en-US" dirty="0" err="1"/>
              <a:t>Peningkatan</a:t>
            </a:r>
            <a:r>
              <a:rPr lang="en-US" dirty="0"/>
              <a:t> </a:t>
            </a:r>
            <a:r>
              <a:rPr lang="en-US" dirty="0" err="1"/>
              <a:t>terbesar</a:t>
            </a:r>
            <a:r>
              <a:rPr lang="en-US" dirty="0"/>
              <a:t> </a:t>
            </a:r>
            <a:r>
              <a:rPr lang="en-US" dirty="0" err="1"/>
              <a:t>terjadi</a:t>
            </a:r>
            <a:r>
              <a:rPr lang="en-US" dirty="0"/>
              <a:t> di </a:t>
            </a:r>
            <a:r>
              <a:rPr lang="en-US" dirty="0" err="1"/>
              <a:t>tahun</a:t>
            </a:r>
            <a:r>
              <a:rPr lang="en-US" dirty="0"/>
              <a:t> 2017 </a:t>
            </a:r>
            <a:r>
              <a:rPr lang="en-US" dirty="0" err="1"/>
              <a:t>namun</a:t>
            </a:r>
            <a:r>
              <a:rPr lang="en-US" dirty="0"/>
              <a:t> </a:t>
            </a:r>
            <a:r>
              <a:rPr lang="en-US" dirty="0" err="1"/>
              <a:t>masih</a:t>
            </a:r>
            <a:r>
              <a:rPr lang="en-US" dirty="0"/>
              <a:t> </a:t>
            </a:r>
            <a:r>
              <a:rPr lang="en-US" dirty="0" err="1"/>
              <a:t>dalam</a:t>
            </a:r>
            <a:r>
              <a:rPr lang="en-US" dirty="0"/>
              <a:t> </a:t>
            </a:r>
            <a:r>
              <a:rPr lang="en-US" dirty="0" err="1"/>
              <a:t>nilai</a:t>
            </a:r>
            <a:r>
              <a:rPr lang="en-US" dirty="0"/>
              <a:t> yang </a:t>
            </a:r>
            <a:r>
              <a:rPr lang="en-US" dirty="0" err="1"/>
              <a:t>wajar</a:t>
            </a:r>
            <a:r>
              <a:rPr lang="en-US" dirty="0"/>
              <a:t> </a:t>
            </a:r>
            <a:r>
              <a:rPr lang="en-US" dirty="0" err="1"/>
              <a:t>jika</a:t>
            </a:r>
            <a:r>
              <a:rPr lang="en-US" dirty="0"/>
              <a:t> </a:t>
            </a:r>
            <a:r>
              <a:rPr lang="en-US" dirty="0" err="1"/>
              <a:t>dibandingkan</a:t>
            </a:r>
            <a:r>
              <a:rPr lang="en-US" dirty="0"/>
              <a:t> </a:t>
            </a:r>
            <a:r>
              <a:rPr lang="en-US" dirty="0" err="1"/>
              <a:t>dengan</a:t>
            </a:r>
            <a:r>
              <a:rPr lang="en-US" dirty="0"/>
              <a:t> </a:t>
            </a:r>
            <a:r>
              <a:rPr lang="en-US" dirty="0" err="1"/>
              <a:t>jumlah</a:t>
            </a:r>
            <a:r>
              <a:rPr lang="en-US" dirty="0"/>
              <a:t> order yang </a:t>
            </a:r>
            <a:r>
              <a:rPr lang="en-US" dirty="0" err="1"/>
              <a:t>diterima</a:t>
            </a:r>
            <a:r>
              <a:rPr lang="en-US" dirty="0"/>
              <a:t>. </a:t>
            </a:r>
            <a:r>
              <a:rPr lang="en-US" dirty="0" err="1"/>
              <a:t>Walaupun</a:t>
            </a:r>
            <a:r>
              <a:rPr lang="en-US" dirty="0"/>
              <a:t> </a:t>
            </a:r>
            <a:r>
              <a:rPr lang="en-US" dirty="0" err="1"/>
              <a:t>nilai</a:t>
            </a:r>
            <a:r>
              <a:rPr lang="en-US" dirty="0"/>
              <a:t> </a:t>
            </a:r>
            <a:r>
              <a:rPr lang="en-US" dirty="0" err="1"/>
              <a:t>dari</a:t>
            </a:r>
            <a:r>
              <a:rPr lang="en-US" dirty="0"/>
              <a:t> </a:t>
            </a:r>
            <a:r>
              <a:rPr lang="en-US" dirty="0" err="1"/>
              <a:t>jumlah</a:t>
            </a:r>
            <a:r>
              <a:rPr lang="en-US" dirty="0"/>
              <a:t> cancel order </a:t>
            </a:r>
            <a:r>
              <a:rPr lang="en-US" dirty="0" err="1"/>
              <a:t>pertahun</a:t>
            </a:r>
            <a:r>
              <a:rPr lang="en-US" dirty="0"/>
              <a:t> </a:t>
            </a:r>
            <a:r>
              <a:rPr lang="en-US" dirty="0" err="1"/>
              <a:t>kecil</a:t>
            </a:r>
            <a:r>
              <a:rPr lang="en-US" dirty="0"/>
              <a:t> </a:t>
            </a:r>
            <a:r>
              <a:rPr lang="en-US" dirty="0" err="1"/>
              <a:t>namun</a:t>
            </a:r>
            <a:r>
              <a:rPr lang="en-US" dirty="0"/>
              <a:t> </a:t>
            </a:r>
            <a:r>
              <a:rPr lang="en-US" dirty="0" err="1"/>
              <a:t>kita</a:t>
            </a:r>
            <a:r>
              <a:rPr lang="en-US" dirty="0"/>
              <a:t> </a:t>
            </a:r>
            <a:r>
              <a:rPr lang="en-US" dirty="0" err="1"/>
              <a:t>tetap</a:t>
            </a:r>
            <a:r>
              <a:rPr lang="en-US" dirty="0"/>
              <a:t> </a:t>
            </a:r>
            <a:r>
              <a:rPr lang="en-US" dirty="0" err="1"/>
              <a:t>perlu</a:t>
            </a:r>
            <a:r>
              <a:rPr lang="en-US" dirty="0"/>
              <a:t> </a:t>
            </a:r>
            <a:r>
              <a:rPr lang="en-US" dirty="0" err="1"/>
              <a:t>mencari</a:t>
            </a:r>
            <a:r>
              <a:rPr lang="en-US" dirty="0"/>
              <a:t> </a:t>
            </a:r>
            <a:r>
              <a:rPr lang="en-US" dirty="0" err="1"/>
              <a:t>tahu</a:t>
            </a:r>
            <a:r>
              <a:rPr lang="en-US" dirty="0"/>
              <a:t> </a:t>
            </a:r>
            <a:r>
              <a:rPr lang="en-US" dirty="0" err="1"/>
              <a:t>alasan</a:t>
            </a:r>
            <a:r>
              <a:rPr lang="en-US" dirty="0"/>
              <a:t> </a:t>
            </a:r>
            <a:r>
              <a:rPr lang="en-US" dirty="0" err="1"/>
              <a:t>mengapa</a:t>
            </a:r>
            <a:r>
              <a:rPr lang="en-US" dirty="0"/>
              <a:t> customer </a:t>
            </a:r>
            <a:r>
              <a:rPr lang="en-US" dirty="0" err="1"/>
              <a:t>melakukan</a:t>
            </a:r>
            <a:r>
              <a:rPr lang="en-US" dirty="0"/>
              <a:t> cancel order.</a:t>
            </a:r>
          </a:p>
          <a:p>
            <a:pPr algn="just"/>
            <a:endParaRPr lang="en-US" dirty="0"/>
          </a:p>
          <a:p>
            <a:pPr algn="just"/>
            <a:r>
              <a:rPr lang="en-US" dirty="0"/>
              <a:t>Hal </a:t>
            </a:r>
            <a:r>
              <a:rPr lang="en-US" dirty="0" err="1"/>
              <a:t>ini</a:t>
            </a:r>
            <a:r>
              <a:rPr lang="en-US" dirty="0"/>
              <a:t> juga </a:t>
            </a:r>
            <a:r>
              <a:rPr lang="en-US" dirty="0" err="1"/>
              <a:t>didukung</a:t>
            </a:r>
            <a:r>
              <a:rPr lang="en-US" dirty="0"/>
              <a:t> oleh </a:t>
            </a:r>
            <a:r>
              <a:rPr lang="en-US" dirty="0" err="1"/>
              <a:t>grafik</a:t>
            </a:r>
            <a:r>
              <a:rPr lang="en-US" dirty="0"/>
              <a:t> </a:t>
            </a:r>
            <a:r>
              <a:rPr lang="en" sz="1400" dirty="0">
                <a:solidFill>
                  <a:schemeClr val="dk1"/>
                </a:solidFill>
              </a:rPr>
              <a:t>Jumlah Cancel Order pertahun</a:t>
            </a:r>
            <a:r>
              <a:rPr lang="en-US" dirty="0"/>
              <a:t>.</a:t>
            </a:r>
            <a:endParaRPr lang="en-ID" dirty="0"/>
          </a:p>
        </p:txBody>
      </p:sp>
      <p:pic>
        <p:nvPicPr>
          <p:cNvPr id="9" name="Picture 8">
            <a:extLst>
              <a:ext uri="{FF2B5EF4-FFF2-40B4-BE49-F238E27FC236}">
                <a16:creationId xmlns:a16="http://schemas.microsoft.com/office/drawing/2014/main" id="{C8C0A533-058D-4568-B9E6-FEAB974BBABF}"/>
              </a:ext>
            </a:extLst>
          </p:cNvPr>
          <p:cNvPicPr>
            <a:picLocks noChangeAspect="1"/>
          </p:cNvPicPr>
          <p:nvPr/>
        </p:nvPicPr>
        <p:blipFill>
          <a:blip r:embed="rId3"/>
          <a:stretch>
            <a:fillRect/>
          </a:stretch>
        </p:blipFill>
        <p:spPr>
          <a:xfrm>
            <a:off x="841467" y="1457030"/>
            <a:ext cx="2902607" cy="1263866"/>
          </a:xfrm>
          <a:prstGeom prst="rect">
            <a:avLst/>
          </a:prstGeom>
        </p:spPr>
      </p:pic>
      <p:pic>
        <p:nvPicPr>
          <p:cNvPr id="2" name="Picture 1">
            <a:extLst>
              <a:ext uri="{FF2B5EF4-FFF2-40B4-BE49-F238E27FC236}">
                <a16:creationId xmlns:a16="http://schemas.microsoft.com/office/drawing/2014/main" id="{A6FFD21E-EEC0-4EAF-8FCE-3A1E251C6492}"/>
              </a:ext>
            </a:extLst>
          </p:cNvPr>
          <p:cNvPicPr>
            <a:picLocks noChangeAspect="1"/>
          </p:cNvPicPr>
          <p:nvPr/>
        </p:nvPicPr>
        <p:blipFill>
          <a:blip r:embed="rId4"/>
          <a:stretch>
            <a:fillRect/>
          </a:stretch>
        </p:blipFill>
        <p:spPr>
          <a:xfrm>
            <a:off x="477386" y="2932853"/>
            <a:ext cx="3629011" cy="2018174"/>
          </a:xfrm>
          <a:prstGeom prst="rect">
            <a:avLst/>
          </a:prstGeom>
        </p:spPr>
      </p:pic>
      <p:sp>
        <p:nvSpPr>
          <p:cNvPr id="11" name="Google Shape;55;p13">
            <a:extLst>
              <a:ext uri="{FF2B5EF4-FFF2-40B4-BE49-F238E27FC236}">
                <a16:creationId xmlns:a16="http://schemas.microsoft.com/office/drawing/2014/main" id="{F792F0D1-405E-4395-AB24-980FD9E58976}"/>
              </a:ext>
            </a:extLst>
          </p:cNvPr>
          <p:cNvSpPr txBox="1"/>
          <p:nvPr/>
        </p:nvSpPr>
        <p:spPr>
          <a:xfrm>
            <a:off x="5425440" y="4131899"/>
            <a:ext cx="3718560" cy="1200298"/>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rtl="0">
              <a:lnSpc>
                <a:spcPct val="100000"/>
              </a:lnSpc>
              <a:spcBef>
                <a:spcPts val="0"/>
              </a:spcBef>
              <a:spcAft>
                <a:spcPts val="0"/>
              </a:spcAft>
              <a:buNone/>
            </a:pPr>
            <a:r>
              <a:rPr lang="en" sz="1100" dirty="0">
                <a:solidFill>
                  <a:schemeClr val="dk1"/>
                </a:solidFill>
              </a:rPr>
              <a:t>Query selengkapnya dapat dilihat disini</a:t>
            </a:r>
          </a:p>
          <a:p>
            <a:pPr marL="0" lvl="0" indent="0" rtl="0">
              <a:lnSpc>
                <a:spcPct val="100000"/>
              </a:lnSpc>
              <a:spcBef>
                <a:spcPts val="0"/>
              </a:spcBef>
              <a:spcAft>
                <a:spcPts val="0"/>
              </a:spcAft>
              <a:buNone/>
            </a:pPr>
            <a:r>
              <a:rPr lang="en-ID" sz="1100" dirty="0">
                <a:solidFill>
                  <a:schemeClr val="dk1"/>
                </a:solidFill>
                <a:hlinkClick r:id="rId5"/>
              </a:rPr>
              <a:t>https://docs.google.com/document/d/16S6-n3Wb8KxnWiBv4yLphqWQk2mdMRCt/edit?usp=share_link&amp;ouid=118050082073262481520&amp;rtpof=true&amp;sd=true</a:t>
            </a:r>
            <a:endParaRPr lang="en-ID" sz="1100" dirty="0">
              <a:solidFill>
                <a:schemeClr val="dk1"/>
              </a:solidFill>
            </a:endParaRPr>
          </a:p>
          <a:p>
            <a:pPr marL="0" lvl="0" indent="0" rtl="0">
              <a:lnSpc>
                <a:spcPct val="100000"/>
              </a:lnSpc>
              <a:spcBef>
                <a:spcPts val="0"/>
              </a:spcBef>
              <a:spcAft>
                <a:spcPts val="0"/>
              </a:spcAft>
              <a:buNone/>
            </a:pPr>
            <a:endParaRPr sz="1100" dirty="0">
              <a:solidFill>
                <a:schemeClr val="dk1"/>
              </a:solidFill>
            </a:endParaRPr>
          </a:p>
        </p:txBody>
      </p:sp>
    </p:spTree>
    <p:extLst>
      <p:ext uri="{BB962C8B-B14F-4D97-AF65-F5344CB8AC3E}">
        <p14:creationId xmlns:p14="http://schemas.microsoft.com/office/powerpoint/2010/main" val="3045561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311700" y="595831"/>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Top Kategori yang Menghasilkan Revenue Terbesar per tahun</a:t>
            </a:r>
            <a:endParaRPr lang="en-ID" sz="1500" dirty="0">
              <a:solidFill>
                <a:schemeClr val="dk1"/>
              </a:solidFill>
            </a:endParaRPr>
          </a:p>
          <a:p>
            <a:pPr marL="457200" lvl="0" indent="-323850" algn="l" rtl="0">
              <a:spcBef>
                <a:spcPts val="0"/>
              </a:spcBef>
              <a:spcAft>
                <a:spcPts val="0"/>
              </a:spcAft>
              <a:buClr>
                <a:schemeClr val="dk1"/>
              </a:buClr>
              <a:buSzPts val="1500"/>
              <a:buChar char="●"/>
            </a:pPr>
            <a:endParaRPr lang="en-ID" sz="1500" dirty="0">
              <a:solidFill>
                <a:schemeClr val="dk1"/>
              </a:solidFill>
            </a:endParaRPr>
          </a:p>
        </p:txBody>
      </p:sp>
      <p:sp>
        <p:nvSpPr>
          <p:cNvPr id="4" name="TextBox 3">
            <a:extLst>
              <a:ext uri="{FF2B5EF4-FFF2-40B4-BE49-F238E27FC236}">
                <a16:creationId xmlns:a16="http://schemas.microsoft.com/office/drawing/2014/main" id="{6857B4F2-A608-4B38-8980-C72346DB71B3}"/>
              </a:ext>
            </a:extLst>
          </p:cNvPr>
          <p:cNvSpPr txBox="1"/>
          <p:nvPr/>
        </p:nvSpPr>
        <p:spPr>
          <a:xfrm>
            <a:off x="4450080" y="1064097"/>
            <a:ext cx="4522470" cy="3323987"/>
          </a:xfrm>
          <a:prstGeom prst="rect">
            <a:avLst/>
          </a:prstGeom>
          <a:noFill/>
        </p:spPr>
        <p:txBody>
          <a:bodyPr wrap="square" rtlCol="0">
            <a:spAutoFit/>
          </a:bodyPr>
          <a:lstStyle/>
          <a:p>
            <a:pPr algn="just"/>
            <a:r>
              <a:rPr lang="en-US" dirty="0" err="1"/>
              <a:t>Tabel</a:t>
            </a:r>
            <a:r>
              <a:rPr lang="en-US" dirty="0"/>
              <a:t> </a:t>
            </a:r>
            <a:r>
              <a:rPr lang="en-US" dirty="0" err="1"/>
              <a:t>disamping</a:t>
            </a:r>
            <a:r>
              <a:rPr lang="en-US" dirty="0"/>
              <a:t> </a:t>
            </a:r>
            <a:r>
              <a:rPr lang="en-US" dirty="0" err="1"/>
              <a:t>menampilkan</a:t>
            </a:r>
            <a:r>
              <a:rPr lang="en-US" dirty="0"/>
              <a:t> </a:t>
            </a:r>
            <a:r>
              <a:rPr lang="en" sz="1400" dirty="0">
                <a:solidFill>
                  <a:schemeClr val="dk1"/>
                </a:solidFill>
              </a:rPr>
              <a:t>Top Kategori yang Menghasilkan Revenue Terbesar</a:t>
            </a:r>
            <a:r>
              <a:rPr lang="en-US" dirty="0"/>
              <a:t> </a:t>
            </a:r>
            <a:r>
              <a:rPr lang="en-US" dirty="0" err="1"/>
              <a:t>pertahun</a:t>
            </a:r>
            <a:r>
              <a:rPr lang="en-US" dirty="0"/>
              <a:t>. </a:t>
            </a:r>
            <a:r>
              <a:rPr lang="en-US" dirty="0" err="1"/>
              <a:t>Matriks</a:t>
            </a:r>
            <a:r>
              <a:rPr lang="en-US" dirty="0"/>
              <a:t> yang </a:t>
            </a:r>
            <a:r>
              <a:rPr lang="en-US" dirty="0" err="1"/>
              <a:t>digunakan</a:t>
            </a:r>
            <a:r>
              <a:rPr lang="en-US" dirty="0"/>
              <a:t> </a:t>
            </a:r>
            <a:r>
              <a:rPr lang="en-US" dirty="0" err="1"/>
              <a:t>adalah</a:t>
            </a:r>
            <a:r>
              <a:rPr lang="en-US" dirty="0"/>
              <a:t> order </a:t>
            </a:r>
            <a:r>
              <a:rPr lang="en-US" dirty="0" err="1"/>
              <a:t>dengan</a:t>
            </a:r>
            <a:r>
              <a:rPr lang="en-US" dirty="0"/>
              <a:t> status ‘delivered’ </a:t>
            </a:r>
            <a:r>
              <a:rPr lang="en-US" dirty="0" err="1"/>
              <a:t>atau</a:t>
            </a:r>
            <a:r>
              <a:rPr lang="en-US" dirty="0"/>
              <a:t> </a:t>
            </a:r>
            <a:r>
              <a:rPr lang="en-US" dirty="0" err="1"/>
              <a:t>sudah</a:t>
            </a:r>
            <a:r>
              <a:rPr lang="en-US" dirty="0"/>
              <a:t> </a:t>
            </a:r>
            <a:r>
              <a:rPr lang="en-US" dirty="0" err="1"/>
              <a:t>terkirim</a:t>
            </a:r>
            <a:r>
              <a:rPr lang="en-US" dirty="0"/>
              <a:t>. </a:t>
            </a:r>
          </a:p>
          <a:p>
            <a:pPr algn="just"/>
            <a:endParaRPr lang="en-US" dirty="0"/>
          </a:p>
          <a:p>
            <a:pPr algn="just"/>
            <a:r>
              <a:rPr lang="en-US" dirty="0" err="1"/>
              <a:t>Dapat</a:t>
            </a:r>
            <a:r>
              <a:rPr lang="en-US" dirty="0"/>
              <a:t> </a:t>
            </a:r>
            <a:r>
              <a:rPr lang="en-US" dirty="0" err="1"/>
              <a:t>dilihat</a:t>
            </a:r>
            <a:r>
              <a:rPr lang="en-US" dirty="0"/>
              <a:t> </a:t>
            </a:r>
            <a:r>
              <a:rPr lang="en-US" dirty="0" err="1"/>
              <a:t>bahwa</a:t>
            </a:r>
            <a:r>
              <a:rPr lang="en-US" dirty="0"/>
              <a:t> pada </a:t>
            </a:r>
            <a:r>
              <a:rPr lang="en-US" dirty="0" err="1"/>
              <a:t>tahun</a:t>
            </a:r>
            <a:r>
              <a:rPr lang="en-US" dirty="0"/>
              <a:t> 2016 </a:t>
            </a:r>
            <a:r>
              <a:rPr lang="en-US" dirty="0" err="1"/>
              <a:t>furniture_decor</a:t>
            </a:r>
            <a:r>
              <a:rPr lang="en-US" dirty="0"/>
              <a:t> </a:t>
            </a:r>
            <a:r>
              <a:rPr lang="en-US" dirty="0" err="1"/>
              <a:t>memilki</a:t>
            </a:r>
            <a:r>
              <a:rPr lang="en-US" dirty="0"/>
              <a:t> </a:t>
            </a:r>
            <a:r>
              <a:rPr lang="en-US" dirty="0" err="1"/>
              <a:t>jumlah</a:t>
            </a:r>
            <a:r>
              <a:rPr lang="en-US" dirty="0"/>
              <a:t> revenue </a:t>
            </a:r>
            <a:r>
              <a:rPr lang="en-US" dirty="0" err="1"/>
              <a:t>terbesar</a:t>
            </a:r>
            <a:r>
              <a:rPr lang="en-US" dirty="0"/>
              <a:t>, </a:t>
            </a:r>
            <a:r>
              <a:rPr lang="en-US" dirty="0" err="1"/>
              <a:t>tahun</a:t>
            </a:r>
            <a:r>
              <a:rPr lang="en-US" dirty="0"/>
              <a:t> 2017 </a:t>
            </a:r>
            <a:r>
              <a:rPr lang="en-US" dirty="0" err="1"/>
              <a:t>bed_bath_table</a:t>
            </a:r>
            <a:r>
              <a:rPr lang="en-US" dirty="0"/>
              <a:t> </a:t>
            </a:r>
            <a:r>
              <a:rPr lang="en-US" dirty="0" err="1"/>
              <a:t>memiliki</a:t>
            </a:r>
            <a:r>
              <a:rPr lang="en-US" dirty="0"/>
              <a:t> </a:t>
            </a:r>
            <a:r>
              <a:rPr lang="en-US" dirty="0" err="1"/>
              <a:t>jumlah</a:t>
            </a:r>
            <a:r>
              <a:rPr lang="en-US" dirty="0"/>
              <a:t> revenue </a:t>
            </a:r>
            <a:r>
              <a:rPr lang="en-US" dirty="0" err="1"/>
              <a:t>terbesar</a:t>
            </a:r>
            <a:r>
              <a:rPr lang="en-US" dirty="0"/>
              <a:t> dan </a:t>
            </a:r>
            <a:r>
              <a:rPr lang="en-US" dirty="0" err="1"/>
              <a:t>tahun</a:t>
            </a:r>
            <a:r>
              <a:rPr lang="en-US" dirty="0"/>
              <a:t> 2018 </a:t>
            </a:r>
            <a:r>
              <a:rPr lang="en-US" dirty="0" err="1"/>
              <a:t>health_beuty</a:t>
            </a:r>
            <a:r>
              <a:rPr lang="en-US" dirty="0"/>
              <a:t> </a:t>
            </a:r>
            <a:r>
              <a:rPr lang="en-US" dirty="0" err="1"/>
              <a:t>memiliki</a:t>
            </a:r>
            <a:r>
              <a:rPr lang="en-US" dirty="0"/>
              <a:t> </a:t>
            </a:r>
            <a:r>
              <a:rPr lang="en-US" dirty="0" err="1"/>
              <a:t>jumlah</a:t>
            </a:r>
            <a:r>
              <a:rPr lang="en-US" dirty="0"/>
              <a:t> revenue </a:t>
            </a:r>
            <a:r>
              <a:rPr lang="en-US" dirty="0" err="1"/>
              <a:t>terbesar</a:t>
            </a:r>
            <a:r>
              <a:rPr lang="en-US" dirty="0"/>
              <a:t>. </a:t>
            </a:r>
            <a:r>
              <a:rPr lang="en-US" dirty="0" err="1"/>
              <a:t>Selain</a:t>
            </a:r>
            <a:r>
              <a:rPr lang="en-US" dirty="0"/>
              <a:t> </a:t>
            </a:r>
            <a:r>
              <a:rPr lang="en-US" dirty="0" err="1"/>
              <a:t>menjadi</a:t>
            </a:r>
            <a:r>
              <a:rPr lang="en-US" dirty="0"/>
              <a:t> top revenue di </a:t>
            </a:r>
            <a:r>
              <a:rPr lang="en-US" dirty="0" err="1"/>
              <a:t>tahun</a:t>
            </a:r>
            <a:r>
              <a:rPr lang="en-US" dirty="0"/>
              <a:t> 2018, </a:t>
            </a:r>
            <a:r>
              <a:rPr lang="en-US" dirty="0" err="1"/>
              <a:t>kategori</a:t>
            </a:r>
            <a:r>
              <a:rPr lang="en-US" dirty="0"/>
              <a:t> </a:t>
            </a:r>
            <a:r>
              <a:rPr lang="en-US" dirty="0" err="1"/>
              <a:t>health_beauty</a:t>
            </a:r>
            <a:r>
              <a:rPr lang="en-US" dirty="0"/>
              <a:t> juga </a:t>
            </a:r>
            <a:r>
              <a:rPr lang="en-US" dirty="0" err="1"/>
              <a:t>masuk</a:t>
            </a:r>
            <a:r>
              <a:rPr lang="en-US" dirty="0"/>
              <a:t> </a:t>
            </a:r>
            <a:r>
              <a:rPr lang="en-US" dirty="0" err="1"/>
              <a:t>kedalam</a:t>
            </a:r>
            <a:r>
              <a:rPr lang="en-US" dirty="0"/>
              <a:t> top 5 revenue di </a:t>
            </a:r>
            <a:r>
              <a:rPr lang="en-US" dirty="0" err="1"/>
              <a:t>tahun</a:t>
            </a:r>
            <a:r>
              <a:rPr lang="en-US" dirty="0"/>
              <a:t> 2016 dan 2017.</a:t>
            </a:r>
          </a:p>
          <a:p>
            <a:pPr algn="just"/>
            <a:endParaRPr lang="en-US" dirty="0"/>
          </a:p>
          <a:p>
            <a:pPr algn="just"/>
            <a:r>
              <a:rPr lang="en-US" dirty="0"/>
              <a:t>Hal </a:t>
            </a:r>
            <a:r>
              <a:rPr lang="en-US" dirty="0" err="1"/>
              <a:t>ini</a:t>
            </a:r>
            <a:r>
              <a:rPr lang="en-US" dirty="0"/>
              <a:t> </a:t>
            </a:r>
            <a:r>
              <a:rPr lang="en-US" dirty="0" err="1"/>
              <a:t>menunjukan</a:t>
            </a:r>
            <a:r>
              <a:rPr lang="en-US" dirty="0"/>
              <a:t> </a:t>
            </a:r>
            <a:r>
              <a:rPr lang="en-US" dirty="0" err="1"/>
              <a:t>bahwa</a:t>
            </a:r>
            <a:r>
              <a:rPr lang="en-US" dirty="0"/>
              <a:t> </a:t>
            </a:r>
            <a:r>
              <a:rPr lang="en-US" dirty="0" err="1"/>
              <a:t>minat</a:t>
            </a:r>
            <a:r>
              <a:rPr lang="en-US" dirty="0"/>
              <a:t> </a:t>
            </a:r>
            <a:r>
              <a:rPr lang="en-US" dirty="0" err="1"/>
              <a:t>dari</a:t>
            </a:r>
            <a:r>
              <a:rPr lang="en-US" dirty="0"/>
              <a:t> </a:t>
            </a:r>
            <a:r>
              <a:rPr lang="en-US" dirty="0" err="1"/>
              <a:t>kategori</a:t>
            </a:r>
            <a:r>
              <a:rPr lang="en-US" dirty="0"/>
              <a:t> health beauty </a:t>
            </a:r>
            <a:r>
              <a:rPr lang="en-US" dirty="0" err="1"/>
              <a:t>sangatlah</a:t>
            </a:r>
            <a:r>
              <a:rPr lang="en-US" dirty="0"/>
              <a:t> </a:t>
            </a:r>
            <a:r>
              <a:rPr lang="en-US" dirty="0" err="1"/>
              <a:t>tinggi</a:t>
            </a:r>
            <a:r>
              <a:rPr lang="en-US" dirty="0"/>
              <a:t> </a:t>
            </a:r>
            <a:r>
              <a:rPr lang="en-US" dirty="0" err="1"/>
              <a:t>disetiap</a:t>
            </a:r>
            <a:r>
              <a:rPr lang="en-US" dirty="0"/>
              <a:t> </a:t>
            </a:r>
            <a:r>
              <a:rPr lang="en-US" dirty="0" err="1"/>
              <a:t>tahunnya</a:t>
            </a:r>
            <a:r>
              <a:rPr lang="en-US" dirty="0"/>
              <a:t>.</a:t>
            </a:r>
            <a:endParaRPr lang="en-ID" dirty="0"/>
          </a:p>
        </p:txBody>
      </p:sp>
      <p:pic>
        <p:nvPicPr>
          <p:cNvPr id="9" name="Picture 8">
            <a:extLst>
              <a:ext uri="{FF2B5EF4-FFF2-40B4-BE49-F238E27FC236}">
                <a16:creationId xmlns:a16="http://schemas.microsoft.com/office/drawing/2014/main" id="{FDBED1F2-32C7-4935-8DEA-9D28E789AA83}"/>
              </a:ext>
            </a:extLst>
          </p:cNvPr>
          <p:cNvPicPr>
            <a:picLocks noChangeAspect="1"/>
          </p:cNvPicPr>
          <p:nvPr/>
        </p:nvPicPr>
        <p:blipFill>
          <a:blip r:embed="rId3"/>
          <a:stretch>
            <a:fillRect/>
          </a:stretch>
        </p:blipFill>
        <p:spPr>
          <a:xfrm>
            <a:off x="171450" y="1064097"/>
            <a:ext cx="2077698" cy="986364"/>
          </a:xfrm>
          <a:prstGeom prst="rect">
            <a:avLst/>
          </a:prstGeom>
        </p:spPr>
      </p:pic>
      <p:pic>
        <p:nvPicPr>
          <p:cNvPr id="10" name="Picture 9">
            <a:extLst>
              <a:ext uri="{FF2B5EF4-FFF2-40B4-BE49-F238E27FC236}">
                <a16:creationId xmlns:a16="http://schemas.microsoft.com/office/drawing/2014/main" id="{92E883B8-1348-4379-871D-C4CA6EBAD19D}"/>
              </a:ext>
            </a:extLst>
          </p:cNvPr>
          <p:cNvPicPr>
            <a:picLocks noChangeAspect="1"/>
          </p:cNvPicPr>
          <p:nvPr/>
        </p:nvPicPr>
        <p:blipFill>
          <a:blip r:embed="rId4"/>
          <a:stretch>
            <a:fillRect/>
          </a:stretch>
        </p:blipFill>
        <p:spPr>
          <a:xfrm>
            <a:off x="2323865" y="1064097"/>
            <a:ext cx="2051498" cy="986364"/>
          </a:xfrm>
          <a:prstGeom prst="rect">
            <a:avLst/>
          </a:prstGeom>
        </p:spPr>
      </p:pic>
      <p:pic>
        <p:nvPicPr>
          <p:cNvPr id="11" name="Picture 10">
            <a:extLst>
              <a:ext uri="{FF2B5EF4-FFF2-40B4-BE49-F238E27FC236}">
                <a16:creationId xmlns:a16="http://schemas.microsoft.com/office/drawing/2014/main" id="{75D1E321-CDAD-410E-AA5F-8FF7CB24E743}"/>
              </a:ext>
            </a:extLst>
          </p:cNvPr>
          <p:cNvPicPr>
            <a:picLocks noChangeAspect="1"/>
          </p:cNvPicPr>
          <p:nvPr/>
        </p:nvPicPr>
        <p:blipFill>
          <a:blip r:embed="rId5"/>
          <a:stretch>
            <a:fillRect/>
          </a:stretch>
        </p:blipFill>
        <p:spPr>
          <a:xfrm>
            <a:off x="171450" y="2139056"/>
            <a:ext cx="2077698" cy="986364"/>
          </a:xfrm>
          <a:prstGeom prst="rect">
            <a:avLst/>
          </a:prstGeom>
        </p:spPr>
      </p:pic>
      <p:pic>
        <p:nvPicPr>
          <p:cNvPr id="5" name="Picture 4">
            <a:extLst>
              <a:ext uri="{FF2B5EF4-FFF2-40B4-BE49-F238E27FC236}">
                <a16:creationId xmlns:a16="http://schemas.microsoft.com/office/drawing/2014/main" id="{3F9EF7F7-86AD-490A-A0DD-52C0F01FE631}"/>
              </a:ext>
            </a:extLst>
          </p:cNvPr>
          <p:cNvPicPr>
            <a:picLocks noChangeAspect="1"/>
          </p:cNvPicPr>
          <p:nvPr/>
        </p:nvPicPr>
        <p:blipFill>
          <a:blip r:embed="rId6"/>
          <a:stretch>
            <a:fillRect/>
          </a:stretch>
        </p:blipFill>
        <p:spPr>
          <a:xfrm>
            <a:off x="2323865" y="2139057"/>
            <a:ext cx="2051498" cy="986364"/>
          </a:xfrm>
          <a:prstGeom prst="rect">
            <a:avLst/>
          </a:prstGeom>
        </p:spPr>
      </p:pic>
      <p:pic>
        <p:nvPicPr>
          <p:cNvPr id="6" name="Picture 5">
            <a:extLst>
              <a:ext uri="{FF2B5EF4-FFF2-40B4-BE49-F238E27FC236}">
                <a16:creationId xmlns:a16="http://schemas.microsoft.com/office/drawing/2014/main" id="{E0E6C62F-8F87-4296-B26D-B08DE25C1388}"/>
              </a:ext>
            </a:extLst>
          </p:cNvPr>
          <p:cNvPicPr>
            <a:picLocks noChangeAspect="1"/>
          </p:cNvPicPr>
          <p:nvPr/>
        </p:nvPicPr>
        <p:blipFill>
          <a:blip r:embed="rId7"/>
          <a:stretch>
            <a:fillRect/>
          </a:stretch>
        </p:blipFill>
        <p:spPr>
          <a:xfrm>
            <a:off x="620819" y="3141053"/>
            <a:ext cx="3374616" cy="1876700"/>
          </a:xfrm>
          <a:prstGeom prst="rect">
            <a:avLst/>
          </a:prstGeom>
        </p:spPr>
      </p:pic>
      <p:sp>
        <p:nvSpPr>
          <p:cNvPr id="15" name="Google Shape;55;p13">
            <a:extLst>
              <a:ext uri="{FF2B5EF4-FFF2-40B4-BE49-F238E27FC236}">
                <a16:creationId xmlns:a16="http://schemas.microsoft.com/office/drawing/2014/main" id="{9EEA4289-8649-4732-BA21-B542C7BF1693}"/>
              </a:ext>
            </a:extLst>
          </p:cNvPr>
          <p:cNvSpPr txBox="1"/>
          <p:nvPr/>
        </p:nvSpPr>
        <p:spPr>
          <a:xfrm>
            <a:off x="5425440" y="4131899"/>
            <a:ext cx="3718560" cy="1200298"/>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rtl="0">
              <a:lnSpc>
                <a:spcPct val="100000"/>
              </a:lnSpc>
              <a:spcBef>
                <a:spcPts val="0"/>
              </a:spcBef>
              <a:spcAft>
                <a:spcPts val="0"/>
              </a:spcAft>
              <a:buNone/>
            </a:pPr>
            <a:r>
              <a:rPr lang="en" sz="1100" dirty="0">
                <a:solidFill>
                  <a:schemeClr val="dk1"/>
                </a:solidFill>
              </a:rPr>
              <a:t>Query selengkapnya dapat dilihat disini</a:t>
            </a:r>
          </a:p>
          <a:p>
            <a:pPr marL="0" lvl="0" indent="0" rtl="0">
              <a:lnSpc>
                <a:spcPct val="100000"/>
              </a:lnSpc>
              <a:spcBef>
                <a:spcPts val="0"/>
              </a:spcBef>
              <a:spcAft>
                <a:spcPts val="0"/>
              </a:spcAft>
              <a:buNone/>
            </a:pPr>
            <a:r>
              <a:rPr lang="en-ID" sz="1100" dirty="0">
                <a:solidFill>
                  <a:schemeClr val="dk1"/>
                </a:solidFill>
                <a:hlinkClick r:id="rId8"/>
              </a:rPr>
              <a:t>https://docs.google.com/document/d/16S6-n3Wb8KxnWiBv4yLphqWQk2mdMRCt/edit?usp=share_link&amp;ouid=118050082073262481520&amp;rtpof=true&amp;sd=true</a:t>
            </a:r>
            <a:endParaRPr lang="en-ID" sz="1100" dirty="0">
              <a:solidFill>
                <a:schemeClr val="dk1"/>
              </a:solidFill>
            </a:endParaRPr>
          </a:p>
          <a:p>
            <a:pPr marL="0" lvl="0" indent="0" rtl="0">
              <a:lnSpc>
                <a:spcPct val="100000"/>
              </a:lnSpc>
              <a:spcBef>
                <a:spcPts val="0"/>
              </a:spcBef>
              <a:spcAft>
                <a:spcPts val="0"/>
              </a:spcAft>
              <a:buNone/>
            </a:pPr>
            <a:endParaRPr sz="1100" dirty="0">
              <a:solidFill>
                <a:schemeClr val="dk1"/>
              </a:solidFill>
            </a:endParaRPr>
          </a:p>
        </p:txBody>
      </p:sp>
    </p:spTree>
    <p:extLst>
      <p:ext uri="{BB962C8B-B14F-4D97-AF65-F5344CB8AC3E}">
        <p14:creationId xmlns:p14="http://schemas.microsoft.com/office/powerpoint/2010/main" val="2942214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311700" y="863950"/>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Kategori yang Mengalami Cancel Order Terbanyak per tahun</a:t>
            </a:r>
            <a:endParaRPr lang="en-ID" sz="1500" dirty="0">
              <a:solidFill>
                <a:schemeClr val="dk1"/>
              </a:solidFill>
            </a:endParaRPr>
          </a:p>
        </p:txBody>
      </p:sp>
      <p:sp>
        <p:nvSpPr>
          <p:cNvPr id="4" name="TextBox 3">
            <a:extLst>
              <a:ext uri="{FF2B5EF4-FFF2-40B4-BE49-F238E27FC236}">
                <a16:creationId xmlns:a16="http://schemas.microsoft.com/office/drawing/2014/main" id="{6857B4F2-A608-4B38-8980-C72346DB71B3}"/>
              </a:ext>
            </a:extLst>
          </p:cNvPr>
          <p:cNvSpPr txBox="1"/>
          <p:nvPr/>
        </p:nvSpPr>
        <p:spPr>
          <a:xfrm>
            <a:off x="4450080" y="1314232"/>
            <a:ext cx="4522470" cy="2893100"/>
          </a:xfrm>
          <a:prstGeom prst="rect">
            <a:avLst/>
          </a:prstGeom>
          <a:noFill/>
        </p:spPr>
        <p:txBody>
          <a:bodyPr wrap="square" rtlCol="0">
            <a:spAutoFit/>
          </a:bodyPr>
          <a:lstStyle/>
          <a:p>
            <a:pPr algn="just"/>
            <a:r>
              <a:rPr lang="en-US" dirty="0" err="1"/>
              <a:t>Tabel</a:t>
            </a:r>
            <a:r>
              <a:rPr lang="en-US" dirty="0"/>
              <a:t> </a:t>
            </a:r>
            <a:r>
              <a:rPr lang="en-US" dirty="0" err="1"/>
              <a:t>disamping</a:t>
            </a:r>
            <a:r>
              <a:rPr lang="en-US" dirty="0"/>
              <a:t> </a:t>
            </a:r>
            <a:r>
              <a:rPr lang="en-US" dirty="0" err="1"/>
              <a:t>menampilkan</a:t>
            </a:r>
            <a:r>
              <a:rPr lang="en-US" dirty="0"/>
              <a:t> </a:t>
            </a:r>
            <a:r>
              <a:rPr lang="en-US" dirty="0" err="1"/>
              <a:t>jumlah</a:t>
            </a:r>
            <a:r>
              <a:rPr lang="en-US" dirty="0"/>
              <a:t> </a:t>
            </a:r>
            <a:r>
              <a:rPr lang="en-US" dirty="0" err="1"/>
              <a:t>dari</a:t>
            </a:r>
            <a:r>
              <a:rPr lang="en-US" dirty="0"/>
              <a:t> </a:t>
            </a:r>
            <a:r>
              <a:rPr lang="en" sz="1400" dirty="0">
                <a:solidFill>
                  <a:schemeClr val="dk1"/>
                </a:solidFill>
              </a:rPr>
              <a:t>Kategori yang Mengalami Cancel Order Terbanyak</a:t>
            </a:r>
            <a:r>
              <a:rPr lang="en-US" dirty="0"/>
              <a:t> </a:t>
            </a:r>
            <a:r>
              <a:rPr lang="en-US" dirty="0" err="1"/>
              <a:t>pertahun</a:t>
            </a:r>
            <a:r>
              <a:rPr lang="en-US" dirty="0"/>
              <a:t>. </a:t>
            </a:r>
          </a:p>
          <a:p>
            <a:pPr algn="just"/>
            <a:endParaRPr lang="en-US" dirty="0"/>
          </a:p>
          <a:p>
            <a:pPr algn="just"/>
            <a:r>
              <a:rPr lang="en-US" dirty="0" err="1"/>
              <a:t>Dapat</a:t>
            </a:r>
            <a:r>
              <a:rPr lang="en-US" dirty="0"/>
              <a:t> </a:t>
            </a:r>
            <a:r>
              <a:rPr lang="en-US" dirty="0" err="1"/>
              <a:t>dilihat</a:t>
            </a:r>
            <a:r>
              <a:rPr lang="en-US" dirty="0"/>
              <a:t> </a:t>
            </a:r>
            <a:r>
              <a:rPr lang="en-US" dirty="0" err="1"/>
              <a:t>bahwa</a:t>
            </a:r>
            <a:r>
              <a:rPr lang="en-US" dirty="0"/>
              <a:t> pada </a:t>
            </a:r>
            <a:r>
              <a:rPr lang="en-US" dirty="0" err="1"/>
              <a:t>tahun</a:t>
            </a:r>
            <a:r>
              <a:rPr lang="en-US" dirty="0"/>
              <a:t> 2016 toys </a:t>
            </a:r>
            <a:r>
              <a:rPr lang="en-US" dirty="0" err="1"/>
              <a:t>memilki</a:t>
            </a:r>
            <a:r>
              <a:rPr lang="en-US" dirty="0"/>
              <a:t> </a:t>
            </a:r>
            <a:r>
              <a:rPr lang="en-US" dirty="0" err="1"/>
              <a:t>jumlah</a:t>
            </a:r>
            <a:r>
              <a:rPr lang="en-US" dirty="0"/>
              <a:t> cancel order </a:t>
            </a:r>
            <a:r>
              <a:rPr lang="en-US" dirty="0" err="1"/>
              <a:t>terbesar</a:t>
            </a:r>
            <a:r>
              <a:rPr lang="en-US" dirty="0"/>
              <a:t>, </a:t>
            </a:r>
            <a:r>
              <a:rPr lang="en-US" dirty="0" err="1"/>
              <a:t>tahun</a:t>
            </a:r>
            <a:r>
              <a:rPr lang="en-US" dirty="0"/>
              <a:t> 2017 </a:t>
            </a:r>
            <a:r>
              <a:rPr lang="en-US" dirty="0" err="1"/>
              <a:t>sports_leisure</a:t>
            </a:r>
            <a:r>
              <a:rPr lang="en-US" dirty="0"/>
              <a:t> </a:t>
            </a:r>
            <a:r>
              <a:rPr lang="en-US" dirty="0" err="1"/>
              <a:t>memiliki</a:t>
            </a:r>
            <a:r>
              <a:rPr lang="en-US" dirty="0"/>
              <a:t> </a:t>
            </a:r>
            <a:r>
              <a:rPr lang="en-US" dirty="0" err="1"/>
              <a:t>jumlah</a:t>
            </a:r>
            <a:r>
              <a:rPr lang="en-US" dirty="0"/>
              <a:t> cancel order </a:t>
            </a:r>
            <a:r>
              <a:rPr lang="en-US" dirty="0" err="1"/>
              <a:t>terbesar</a:t>
            </a:r>
            <a:r>
              <a:rPr lang="en-US" dirty="0"/>
              <a:t> dan </a:t>
            </a:r>
            <a:r>
              <a:rPr lang="en-US" dirty="0" err="1"/>
              <a:t>tahun</a:t>
            </a:r>
            <a:r>
              <a:rPr lang="en-US" dirty="0"/>
              <a:t> 2018 </a:t>
            </a:r>
            <a:r>
              <a:rPr lang="en-US" dirty="0" err="1"/>
              <a:t>health_beuty</a:t>
            </a:r>
            <a:r>
              <a:rPr lang="en-US" dirty="0"/>
              <a:t> </a:t>
            </a:r>
            <a:r>
              <a:rPr lang="en-US" dirty="0" err="1"/>
              <a:t>memiliki</a:t>
            </a:r>
            <a:r>
              <a:rPr lang="en-US" dirty="0"/>
              <a:t> </a:t>
            </a:r>
            <a:r>
              <a:rPr lang="en-US" dirty="0" err="1"/>
              <a:t>jumlah</a:t>
            </a:r>
            <a:r>
              <a:rPr lang="en-US" dirty="0"/>
              <a:t> cancel order </a:t>
            </a:r>
            <a:r>
              <a:rPr lang="en-US" dirty="0" err="1"/>
              <a:t>terbesar</a:t>
            </a:r>
            <a:r>
              <a:rPr lang="en-US" dirty="0"/>
              <a:t>. </a:t>
            </a:r>
            <a:r>
              <a:rPr lang="en-US" dirty="0" err="1"/>
              <a:t>Jumlah</a:t>
            </a:r>
            <a:r>
              <a:rPr lang="en-US" dirty="0"/>
              <a:t> </a:t>
            </a:r>
            <a:r>
              <a:rPr lang="en-US" dirty="0" err="1"/>
              <a:t>nilai</a:t>
            </a:r>
            <a:r>
              <a:rPr lang="en-US" dirty="0"/>
              <a:t> cancel order </a:t>
            </a:r>
            <a:r>
              <a:rPr lang="en-US" dirty="0" err="1"/>
              <a:t>pertahun</a:t>
            </a:r>
            <a:r>
              <a:rPr lang="en-US" dirty="0"/>
              <a:t> </a:t>
            </a:r>
            <a:r>
              <a:rPr lang="en-US" dirty="0" err="1"/>
              <a:t>ini</a:t>
            </a:r>
            <a:r>
              <a:rPr lang="en-US" dirty="0"/>
              <a:t> </a:t>
            </a:r>
            <a:r>
              <a:rPr lang="en-US" dirty="0" err="1"/>
              <a:t>masih</a:t>
            </a:r>
            <a:r>
              <a:rPr lang="en-US" dirty="0"/>
              <a:t> sangat </a:t>
            </a:r>
            <a:r>
              <a:rPr lang="en-US" dirty="0" err="1"/>
              <a:t>kecil</a:t>
            </a:r>
            <a:r>
              <a:rPr lang="en-US" dirty="0"/>
              <a:t> </a:t>
            </a:r>
            <a:r>
              <a:rPr lang="en-US" dirty="0" err="1"/>
              <a:t>jika</a:t>
            </a:r>
            <a:r>
              <a:rPr lang="en-US" dirty="0"/>
              <a:t> </a:t>
            </a:r>
            <a:r>
              <a:rPr lang="en-US" dirty="0" err="1"/>
              <a:t>dibandingkan</a:t>
            </a:r>
            <a:r>
              <a:rPr lang="en-US" dirty="0"/>
              <a:t> </a:t>
            </a:r>
            <a:r>
              <a:rPr lang="en-US" dirty="0" err="1"/>
              <a:t>dengan</a:t>
            </a:r>
            <a:r>
              <a:rPr lang="en-US" dirty="0"/>
              <a:t> order yang </a:t>
            </a:r>
            <a:r>
              <a:rPr lang="en-US" dirty="0" err="1"/>
              <a:t>diterima</a:t>
            </a:r>
            <a:r>
              <a:rPr lang="en-US" dirty="0"/>
              <a:t>. </a:t>
            </a:r>
            <a:r>
              <a:rPr lang="en-US" dirty="0" err="1"/>
              <a:t>Ketiga</a:t>
            </a:r>
            <a:r>
              <a:rPr lang="en-US" dirty="0"/>
              <a:t> </a:t>
            </a:r>
            <a:r>
              <a:rPr lang="en-US" dirty="0" err="1"/>
              <a:t>kategori</a:t>
            </a:r>
            <a:r>
              <a:rPr lang="en-US" dirty="0"/>
              <a:t> </a:t>
            </a:r>
            <a:r>
              <a:rPr lang="en-US" dirty="0" err="1"/>
              <a:t>disamping</a:t>
            </a:r>
            <a:r>
              <a:rPr lang="en-US" dirty="0"/>
              <a:t> pun juga </a:t>
            </a:r>
            <a:r>
              <a:rPr lang="en-US" dirty="0" err="1"/>
              <a:t>masuk</a:t>
            </a:r>
            <a:r>
              <a:rPr lang="en-US" dirty="0"/>
              <a:t> </a:t>
            </a:r>
            <a:r>
              <a:rPr lang="en-US" dirty="0" err="1"/>
              <a:t>kedalam</a:t>
            </a:r>
            <a:r>
              <a:rPr lang="en-US" dirty="0"/>
              <a:t> Top 5 Revenue. </a:t>
            </a:r>
            <a:r>
              <a:rPr lang="en-US" dirty="0" err="1"/>
              <a:t>Dapat</a:t>
            </a:r>
            <a:r>
              <a:rPr lang="en-US" dirty="0"/>
              <a:t> </a:t>
            </a:r>
            <a:r>
              <a:rPr lang="en-US" dirty="0" err="1"/>
              <a:t>disimpulkan</a:t>
            </a:r>
            <a:r>
              <a:rPr lang="en-US" dirty="0"/>
              <a:t> </a:t>
            </a:r>
            <a:r>
              <a:rPr lang="en-US" dirty="0" err="1"/>
              <a:t>bahwa</a:t>
            </a:r>
            <a:r>
              <a:rPr lang="en-US" dirty="0"/>
              <a:t> </a:t>
            </a:r>
            <a:r>
              <a:rPr lang="en-US" dirty="0" err="1"/>
              <a:t>nilai</a:t>
            </a:r>
            <a:r>
              <a:rPr lang="en-US" dirty="0"/>
              <a:t> </a:t>
            </a:r>
            <a:r>
              <a:rPr lang="en-US" dirty="0" err="1"/>
              <a:t>dari</a:t>
            </a:r>
            <a:r>
              <a:rPr lang="en-US" dirty="0"/>
              <a:t> cancel order </a:t>
            </a:r>
            <a:r>
              <a:rPr lang="en-US" dirty="0" err="1"/>
              <a:t>terbanyak</a:t>
            </a:r>
            <a:r>
              <a:rPr lang="en-US" dirty="0"/>
              <a:t> per </a:t>
            </a:r>
            <a:r>
              <a:rPr lang="en-US" dirty="0" err="1"/>
              <a:t>tahunnya</a:t>
            </a:r>
            <a:r>
              <a:rPr lang="en-US" dirty="0"/>
              <a:t> </a:t>
            </a:r>
            <a:r>
              <a:rPr lang="en-US" dirty="0" err="1"/>
              <a:t>masih</a:t>
            </a:r>
            <a:r>
              <a:rPr lang="en-US" dirty="0"/>
              <a:t> sangat </a:t>
            </a:r>
            <a:r>
              <a:rPr lang="en-US" dirty="0" err="1"/>
              <a:t>wajar</a:t>
            </a:r>
            <a:r>
              <a:rPr lang="en-US" dirty="0"/>
              <a:t>.</a:t>
            </a:r>
          </a:p>
        </p:txBody>
      </p:sp>
      <p:pic>
        <p:nvPicPr>
          <p:cNvPr id="5" name="Picture 4">
            <a:extLst>
              <a:ext uri="{FF2B5EF4-FFF2-40B4-BE49-F238E27FC236}">
                <a16:creationId xmlns:a16="http://schemas.microsoft.com/office/drawing/2014/main" id="{16C605C0-2370-424B-8643-98EEA76D717B}"/>
              </a:ext>
            </a:extLst>
          </p:cNvPr>
          <p:cNvPicPr>
            <a:picLocks noChangeAspect="1"/>
          </p:cNvPicPr>
          <p:nvPr/>
        </p:nvPicPr>
        <p:blipFill>
          <a:blip r:embed="rId3"/>
          <a:stretch>
            <a:fillRect/>
          </a:stretch>
        </p:blipFill>
        <p:spPr>
          <a:xfrm>
            <a:off x="512508" y="1460660"/>
            <a:ext cx="3736763" cy="870425"/>
          </a:xfrm>
          <a:prstGeom prst="rect">
            <a:avLst/>
          </a:prstGeom>
        </p:spPr>
      </p:pic>
      <p:pic>
        <p:nvPicPr>
          <p:cNvPr id="6" name="Picture 5">
            <a:extLst>
              <a:ext uri="{FF2B5EF4-FFF2-40B4-BE49-F238E27FC236}">
                <a16:creationId xmlns:a16="http://schemas.microsoft.com/office/drawing/2014/main" id="{A8E097C4-2E92-474A-AC25-FB41C96FCC8E}"/>
              </a:ext>
            </a:extLst>
          </p:cNvPr>
          <p:cNvPicPr>
            <a:picLocks noChangeAspect="1"/>
          </p:cNvPicPr>
          <p:nvPr/>
        </p:nvPicPr>
        <p:blipFill>
          <a:blip r:embed="rId4"/>
          <a:stretch>
            <a:fillRect/>
          </a:stretch>
        </p:blipFill>
        <p:spPr>
          <a:xfrm>
            <a:off x="512508" y="2616425"/>
            <a:ext cx="3712154" cy="2064412"/>
          </a:xfrm>
          <a:prstGeom prst="rect">
            <a:avLst/>
          </a:prstGeom>
        </p:spPr>
      </p:pic>
      <p:sp>
        <p:nvSpPr>
          <p:cNvPr id="14" name="Google Shape;55;p13">
            <a:extLst>
              <a:ext uri="{FF2B5EF4-FFF2-40B4-BE49-F238E27FC236}">
                <a16:creationId xmlns:a16="http://schemas.microsoft.com/office/drawing/2014/main" id="{6E70DC6C-884E-4136-AB1A-CE44AB308E46}"/>
              </a:ext>
            </a:extLst>
          </p:cNvPr>
          <p:cNvSpPr txBox="1"/>
          <p:nvPr/>
        </p:nvSpPr>
        <p:spPr>
          <a:xfrm>
            <a:off x="5425440" y="4131899"/>
            <a:ext cx="3718560" cy="1200298"/>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rtl="0">
              <a:lnSpc>
                <a:spcPct val="100000"/>
              </a:lnSpc>
              <a:spcBef>
                <a:spcPts val="0"/>
              </a:spcBef>
              <a:spcAft>
                <a:spcPts val="0"/>
              </a:spcAft>
              <a:buNone/>
            </a:pPr>
            <a:r>
              <a:rPr lang="en" sz="1100" dirty="0">
                <a:solidFill>
                  <a:schemeClr val="dk1"/>
                </a:solidFill>
              </a:rPr>
              <a:t>Query selengkapnya dapat dilihat disini</a:t>
            </a:r>
          </a:p>
          <a:p>
            <a:pPr marL="0" lvl="0" indent="0" rtl="0">
              <a:lnSpc>
                <a:spcPct val="100000"/>
              </a:lnSpc>
              <a:spcBef>
                <a:spcPts val="0"/>
              </a:spcBef>
              <a:spcAft>
                <a:spcPts val="0"/>
              </a:spcAft>
              <a:buNone/>
            </a:pPr>
            <a:r>
              <a:rPr lang="en-ID" sz="1100" dirty="0">
                <a:solidFill>
                  <a:schemeClr val="dk1"/>
                </a:solidFill>
                <a:hlinkClick r:id="rId5"/>
              </a:rPr>
              <a:t>https://docs.google.com/document/d/16S6-n3Wb8KxnWiBv4yLphqWQk2mdMRCt/edit?usp=share_link&amp;ouid=118050082073262481520&amp;rtpof=true&amp;sd=true</a:t>
            </a:r>
            <a:endParaRPr lang="en-ID" sz="1100" dirty="0">
              <a:solidFill>
                <a:schemeClr val="dk1"/>
              </a:solidFill>
            </a:endParaRPr>
          </a:p>
          <a:p>
            <a:pPr marL="0" lvl="0" indent="0" rtl="0">
              <a:lnSpc>
                <a:spcPct val="100000"/>
              </a:lnSpc>
              <a:spcBef>
                <a:spcPts val="0"/>
              </a:spcBef>
              <a:spcAft>
                <a:spcPts val="0"/>
              </a:spcAft>
              <a:buNone/>
            </a:pPr>
            <a:endParaRPr sz="1100" dirty="0">
              <a:solidFill>
                <a:schemeClr val="dk1"/>
              </a:solidFill>
            </a:endParaRPr>
          </a:p>
        </p:txBody>
      </p:sp>
    </p:spTree>
    <p:extLst>
      <p:ext uri="{BB962C8B-B14F-4D97-AF65-F5344CB8AC3E}">
        <p14:creationId xmlns:p14="http://schemas.microsoft.com/office/powerpoint/2010/main" val="4141787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311700" y="863950"/>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ID" sz="1500" dirty="0">
                <a:solidFill>
                  <a:schemeClr val="dk1"/>
                </a:solidFill>
              </a:rPr>
              <a:t>Product Quality</a:t>
            </a:r>
          </a:p>
        </p:txBody>
      </p:sp>
      <p:pic>
        <p:nvPicPr>
          <p:cNvPr id="4" name="Picture 3">
            <a:extLst>
              <a:ext uri="{FF2B5EF4-FFF2-40B4-BE49-F238E27FC236}">
                <a16:creationId xmlns:a16="http://schemas.microsoft.com/office/drawing/2014/main" id="{3EE7311A-464D-4035-89C9-1427389FA235}"/>
              </a:ext>
            </a:extLst>
          </p:cNvPr>
          <p:cNvPicPr>
            <a:picLocks noChangeAspect="1"/>
          </p:cNvPicPr>
          <p:nvPr/>
        </p:nvPicPr>
        <p:blipFill>
          <a:blip r:embed="rId3"/>
          <a:stretch>
            <a:fillRect/>
          </a:stretch>
        </p:blipFill>
        <p:spPr>
          <a:xfrm>
            <a:off x="578406" y="1314846"/>
            <a:ext cx="7987187" cy="1089994"/>
          </a:xfrm>
          <a:prstGeom prst="rect">
            <a:avLst/>
          </a:prstGeom>
        </p:spPr>
      </p:pic>
      <p:sp>
        <p:nvSpPr>
          <p:cNvPr id="11" name="Google Shape;55;p13">
            <a:extLst>
              <a:ext uri="{FF2B5EF4-FFF2-40B4-BE49-F238E27FC236}">
                <a16:creationId xmlns:a16="http://schemas.microsoft.com/office/drawing/2014/main" id="{BC9ED647-74DB-4DDF-91B1-7227CF9BD167}"/>
              </a:ext>
            </a:extLst>
          </p:cNvPr>
          <p:cNvSpPr txBox="1"/>
          <p:nvPr/>
        </p:nvSpPr>
        <p:spPr>
          <a:xfrm>
            <a:off x="5425440" y="4131899"/>
            <a:ext cx="3718560" cy="1200298"/>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rtl="0">
              <a:lnSpc>
                <a:spcPct val="100000"/>
              </a:lnSpc>
              <a:spcBef>
                <a:spcPts val="0"/>
              </a:spcBef>
              <a:spcAft>
                <a:spcPts val="0"/>
              </a:spcAft>
              <a:buNone/>
            </a:pPr>
            <a:r>
              <a:rPr lang="en" sz="1100" dirty="0">
                <a:solidFill>
                  <a:schemeClr val="dk1"/>
                </a:solidFill>
              </a:rPr>
              <a:t>Query selengkapnya dapat dilihat disini</a:t>
            </a:r>
          </a:p>
          <a:p>
            <a:pPr marL="0" lvl="0" indent="0" rtl="0">
              <a:lnSpc>
                <a:spcPct val="100000"/>
              </a:lnSpc>
              <a:spcBef>
                <a:spcPts val="0"/>
              </a:spcBef>
              <a:spcAft>
                <a:spcPts val="0"/>
              </a:spcAft>
              <a:buNone/>
            </a:pPr>
            <a:r>
              <a:rPr lang="en-ID" sz="1100" dirty="0">
                <a:solidFill>
                  <a:schemeClr val="dk1"/>
                </a:solidFill>
                <a:hlinkClick r:id="rId4"/>
              </a:rPr>
              <a:t>https://docs.google.com/document/d/16S6-n3Wb8KxnWiBv4yLphqWQk2mdMRCt/edit?usp=share_link&amp;ouid=118050082073262481520&amp;rtpof=true&amp;sd=true</a:t>
            </a:r>
            <a:endParaRPr lang="en-ID" sz="1100" dirty="0">
              <a:solidFill>
                <a:schemeClr val="dk1"/>
              </a:solidFill>
            </a:endParaRPr>
          </a:p>
          <a:p>
            <a:pPr marL="0" lvl="0" indent="0" rtl="0">
              <a:lnSpc>
                <a:spcPct val="100000"/>
              </a:lnSpc>
              <a:spcBef>
                <a:spcPts val="0"/>
              </a:spcBef>
              <a:spcAft>
                <a:spcPts val="0"/>
              </a:spcAft>
              <a:buNone/>
            </a:pPr>
            <a:endParaRPr sz="1100" dirty="0">
              <a:solidFill>
                <a:schemeClr val="dk1"/>
              </a:solidFill>
            </a:endParaRPr>
          </a:p>
        </p:txBody>
      </p:sp>
      <p:pic>
        <p:nvPicPr>
          <p:cNvPr id="6" name="Picture 5">
            <a:extLst>
              <a:ext uri="{FF2B5EF4-FFF2-40B4-BE49-F238E27FC236}">
                <a16:creationId xmlns:a16="http://schemas.microsoft.com/office/drawing/2014/main" id="{E259F40E-C898-4C73-84C0-9CB33CD4C0EF}"/>
              </a:ext>
            </a:extLst>
          </p:cNvPr>
          <p:cNvPicPr>
            <a:picLocks noChangeAspect="1"/>
          </p:cNvPicPr>
          <p:nvPr/>
        </p:nvPicPr>
        <p:blipFill>
          <a:blip r:embed="rId5"/>
          <a:stretch>
            <a:fillRect/>
          </a:stretch>
        </p:blipFill>
        <p:spPr>
          <a:xfrm>
            <a:off x="578406" y="2571750"/>
            <a:ext cx="4847034" cy="2498090"/>
          </a:xfrm>
          <a:prstGeom prst="rect">
            <a:avLst/>
          </a:prstGeom>
        </p:spPr>
      </p:pic>
    </p:spTree>
    <p:extLst>
      <p:ext uri="{BB962C8B-B14F-4D97-AF65-F5344CB8AC3E}">
        <p14:creationId xmlns:p14="http://schemas.microsoft.com/office/powerpoint/2010/main" val="2041569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5" name="Google Shape;55;p13"/>
          <p:cNvSpPr txBox="1"/>
          <p:nvPr/>
        </p:nvSpPr>
        <p:spPr>
          <a:xfrm>
            <a:off x="6549812" y="4040173"/>
            <a:ext cx="2594188" cy="1154132"/>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050" dirty="0">
              <a:solidFill>
                <a:schemeClr val="dk1"/>
              </a:solidFill>
            </a:endParaRPr>
          </a:p>
          <a:p>
            <a:pPr marL="0" lvl="0" indent="0" rtl="0">
              <a:lnSpc>
                <a:spcPct val="100000"/>
              </a:lnSpc>
              <a:spcBef>
                <a:spcPts val="0"/>
              </a:spcBef>
              <a:spcAft>
                <a:spcPts val="0"/>
              </a:spcAft>
              <a:buNone/>
            </a:pPr>
            <a:r>
              <a:rPr lang="en" sz="1050" dirty="0">
                <a:solidFill>
                  <a:schemeClr val="dk1"/>
                </a:solidFill>
              </a:rPr>
              <a:t>Query selengkapnya dapat dilihat disini</a:t>
            </a:r>
          </a:p>
          <a:p>
            <a:pPr marL="0" lvl="0" indent="0" rtl="0">
              <a:lnSpc>
                <a:spcPct val="100000"/>
              </a:lnSpc>
              <a:spcBef>
                <a:spcPts val="0"/>
              </a:spcBef>
              <a:spcAft>
                <a:spcPts val="0"/>
              </a:spcAft>
              <a:buNone/>
            </a:pPr>
            <a:r>
              <a:rPr lang="en-ID" sz="1050" dirty="0">
                <a:solidFill>
                  <a:schemeClr val="dk1"/>
                </a:solidFill>
                <a:hlinkClick r:id="rId3"/>
              </a:rPr>
              <a:t>https://docs.google.com/document/d/14Yra-eU1uJMaAGCVkBTJIm3aXL-9Jv6K/edit?usp=share_link&amp;ouid=118050082073262481520&amp;rtpof=true&amp;sd=true</a:t>
            </a:r>
            <a:endParaRPr lang="en-ID" sz="1050" dirty="0">
              <a:solidFill>
                <a:schemeClr val="dk1"/>
              </a:solidFill>
            </a:endParaRPr>
          </a:p>
        </p:txBody>
      </p:sp>
      <p:sp>
        <p:nvSpPr>
          <p:cNvPr id="56" name="Google Shape;56;p13"/>
          <p:cNvSpPr txBox="1">
            <a:spLocks noGrp="1"/>
          </p:cNvSpPr>
          <p:nvPr>
            <p:ph type="body" idx="1"/>
          </p:nvPr>
        </p:nvSpPr>
        <p:spPr>
          <a:xfrm>
            <a:off x="311700" y="579549"/>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Jumlah Penggunaan Masing-Masing Tipe Pembayaran untuk setiap tahun</a:t>
            </a:r>
            <a:endParaRPr lang="en-ID" sz="1500" dirty="0">
              <a:solidFill>
                <a:schemeClr val="dk1"/>
              </a:solidFill>
            </a:endParaRPr>
          </a:p>
        </p:txBody>
      </p:sp>
      <p:sp>
        <p:nvSpPr>
          <p:cNvPr id="4" name="TextBox 3">
            <a:extLst>
              <a:ext uri="{FF2B5EF4-FFF2-40B4-BE49-F238E27FC236}">
                <a16:creationId xmlns:a16="http://schemas.microsoft.com/office/drawing/2014/main" id="{6857B4F2-A608-4B38-8980-C72346DB71B3}"/>
              </a:ext>
            </a:extLst>
          </p:cNvPr>
          <p:cNvSpPr txBox="1"/>
          <p:nvPr/>
        </p:nvSpPr>
        <p:spPr>
          <a:xfrm>
            <a:off x="6032821" y="1284501"/>
            <a:ext cx="3020906" cy="2462213"/>
          </a:xfrm>
          <a:prstGeom prst="rect">
            <a:avLst/>
          </a:prstGeom>
          <a:noFill/>
        </p:spPr>
        <p:txBody>
          <a:bodyPr wrap="square" rtlCol="0">
            <a:spAutoFit/>
          </a:bodyPr>
          <a:lstStyle/>
          <a:p>
            <a:pPr algn="just"/>
            <a:r>
              <a:rPr lang="en-US" dirty="0" err="1"/>
              <a:t>Tabel</a:t>
            </a:r>
            <a:r>
              <a:rPr lang="en-US" dirty="0"/>
              <a:t> </a:t>
            </a:r>
            <a:r>
              <a:rPr lang="en-US" dirty="0" err="1"/>
              <a:t>disamping</a:t>
            </a:r>
            <a:r>
              <a:rPr lang="en-US" dirty="0"/>
              <a:t> </a:t>
            </a:r>
            <a:r>
              <a:rPr lang="en-US" dirty="0" err="1"/>
              <a:t>menampilkan</a:t>
            </a:r>
            <a:r>
              <a:rPr lang="en-US" dirty="0"/>
              <a:t> </a:t>
            </a:r>
            <a:r>
              <a:rPr lang="en-US" dirty="0" err="1"/>
              <a:t>jumlah</a:t>
            </a:r>
            <a:r>
              <a:rPr lang="en-US" dirty="0"/>
              <a:t> </a:t>
            </a:r>
            <a:r>
              <a:rPr lang="en-US" dirty="0" err="1"/>
              <a:t>dari</a:t>
            </a:r>
            <a:r>
              <a:rPr lang="en-US" dirty="0"/>
              <a:t> </a:t>
            </a:r>
            <a:r>
              <a:rPr lang="en" sz="1400" dirty="0">
                <a:solidFill>
                  <a:schemeClr val="dk1"/>
                </a:solidFill>
              </a:rPr>
              <a:t>Penggunaan Masing-Masing Tipe Pembayaran untuk setiap tahun</a:t>
            </a:r>
            <a:r>
              <a:rPr lang="en-US" dirty="0"/>
              <a:t>. </a:t>
            </a:r>
          </a:p>
          <a:p>
            <a:pPr algn="just"/>
            <a:endParaRPr lang="en-US" dirty="0"/>
          </a:p>
          <a:p>
            <a:pPr algn="just"/>
            <a:r>
              <a:rPr lang="en-US" dirty="0" err="1"/>
              <a:t>Terdapat</a:t>
            </a:r>
            <a:r>
              <a:rPr lang="en-US" dirty="0"/>
              <a:t> 5 </a:t>
            </a:r>
            <a:r>
              <a:rPr lang="en-US" dirty="0" err="1"/>
              <a:t>tipe</a:t>
            </a:r>
            <a:r>
              <a:rPr lang="en-US" dirty="0"/>
              <a:t> </a:t>
            </a:r>
            <a:r>
              <a:rPr lang="en-US" dirty="0" err="1"/>
              <a:t>pembayaran</a:t>
            </a:r>
            <a:r>
              <a:rPr lang="en-US" dirty="0"/>
              <a:t> </a:t>
            </a:r>
            <a:r>
              <a:rPr lang="en-US" dirty="0" err="1"/>
              <a:t>yaitu</a:t>
            </a:r>
            <a:endParaRPr lang="en-US" dirty="0"/>
          </a:p>
          <a:p>
            <a:pPr marL="285750" indent="-285750" algn="just">
              <a:buFontTx/>
              <a:buChar char="-"/>
            </a:pPr>
            <a:r>
              <a:rPr lang="en-US" dirty="0" err="1"/>
              <a:t>Boleto</a:t>
            </a:r>
            <a:endParaRPr lang="en-US" dirty="0"/>
          </a:p>
          <a:p>
            <a:pPr marL="285750" indent="-285750" algn="just">
              <a:buFontTx/>
              <a:buChar char="-"/>
            </a:pPr>
            <a:r>
              <a:rPr lang="en-US" dirty="0"/>
              <a:t>Credit Card</a:t>
            </a:r>
          </a:p>
          <a:p>
            <a:pPr marL="285750" indent="-285750" algn="just">
              <a:buFontTx/>
              <a:buChar char="-"/>
            </a:pPr>
            <a:r>
              <a:rPr lang="en-US" dirty="0"/>
              <a:t>Debit Card</a:t>
            </a:r>
          </a:p>
          <a:p>
            <a:pPr marL="285750" indent="-285750" algn="just">
              <a:buFontTx/>
              <a:buChar char="-"/>
            </a:pPr>
            <a:r>
              <a:rPr lang="en-US" dirty="0"/>
              <a:t>Voucher</a:t>
            </a:r>
          </a:p>
          <a:p>
            <a:pPr marL="285750" indent="-285750" algn="just">
              <a:buFontTx/>
              <a:buChar char="-"/>
            </a:pPr>
            <a:r>
              <a:rPr lang="en-US" dirty="0"/>
              <a:t>Not defined (</a:t>
            </a:r>
            <a:r>
              <a:rPr lang="en-US" dirty="0" err="1"/>
              <a:t>tidak</a:t>
            </a:r>
            <a:r>
              <a:rPr lang="en-US" dirty="0"/>
              <a:t> </a:t>
            </a:r>
            <a:r>
              <a:rPr lang="en-US" dirty="0" err="1"/>
              <a:t>terdifinisikan</a:t>
            </a:r>
            <a:r>
              <a:rPr lang="en-US" dirty="0"/>
              <a:t>)</a:t>
            </a:r>
          </a:p>
        </p:txBody>
      </p:sp>
      <p:sp>
        <p:nvSpPr>
          <p:cNvPr id="10" name="TextBox 9">
            <a:extLst>
              <a:ext uri="{FF2B5EF4-FFF2-40B4-BE49-F238E27FC236}">
                <a16:creationId xmlns:a16="http://schemas.microsoft.com/office/drawing/2014/main" id="{EAFA901C-E12E-4A4B-9A29-D63816546173}"/>
              </a:ext>
            </a:extLst>
          </p:cNvPr>
          <p:cNvSpPr txBox="1"/>
          <p:nvPr/>
        </p:nvSpPr>
        <p:spPr>
          <a:xfrm>
            <a:off x="95941" y="4148452"/>
            <a:ext cx="5636519" cy="830997"/>
          </a:xfrm>
          <a:prstGeom prst="rect">
            <a:avLst/>
          </a:prstGeom>
          <a:noFill/>
        </p:spPr>
        <p:txBody>
          <a:bodyPr wrap="square" rtlCol="0">
            <a:spAutoFit/>
          </a:bodyPr>
          <a:lstStyle/>
          <a:p>
            <a:pPr algn="just"/>
            <a:r>
              <a:rPr lang="en-US" sz="1200" dirty="0" err="1"/>
              <a:t>Dapat</a:t>
            </a:r>
            <a:r>
              <a:rPr lang="en-US" sz="1200" dirty="0"/>
              <a:t> </a:t>
            </a:r>
            <a:r>
              <a:rPr lang="en-US" sz="1200" dirty="0" err="1"/>
              <a:t>dilihat</a:t>
            </a:r>
            <a:r>
              <a:rPr lang="en-US" sz="1200" dirty="0"/>
              <a:t> </a:t>
            </a:r>
            <a:r>
              <a:rPr lang="en-US" sz="1200" dirty="0" err="1"/>
              <a:t>bahwa</a:t>
            </a:r>
            <a:r>
              <a:rPr lang="en-US" sz="1200" dirty="0"/>
              <a:t> </a:t>
            </a:r>
            <a:r>
              <a:rPr lang="en-US" sz="1200" dirty="0" err="1"/>
              <a:t>nilai</a:t>
            </a:r>
            <a:r>
              <a:rPr lang="en-US" sz="1200" dirty="0"/>
              <a:t> </a:t>
            </a:r>
            <a:r>
              <a:rPr lang="en-US" sz="1200" dirty="0" err="1"/>
              <a:t>dari</a:t>
            </a:r>
            <a:r>
              <a:rPr lang="en-US" sz="1200" dirty="0"/>
              <a:t> </a:t>
            </a:r>
            <a:r>
              <a:rPr lang="en-US" sz="1200" dirty="0" err="1"/>
              <a:t>jumlah</a:t>
            </a:r>
            <a:r>
              <a:rPr lang="en-US" sz="1200" dirty="0"/>
              <a:t> </a:t>
            </a:r>
            <a:r>
              <a:rPr lang="en-US" sz="1200" dirty="0" err="1"/>
              <a:t>penggunaan</a:t>
            </a:r>
            <a:r>
              <a:rPr lang="en-US" sz="1200" dirty="0"/>
              <a:t> </a:t>
            </a:r>
            <a:r>
              <a:rPr lang="en-US" sz="1200" dirty="0" err="1"/>
              <a:t>setiap</a:t>
            </a:r>
            <a:r>
              <a:rPr lang="en-US" sz="1200" dirty="0"/>
              <a:t> </a:t>
            </a:r>
            <a:r>
              <a:rPr lang="en-US" sz="1200" dirty="0" err="1"/>
              <a:t>payment_type</a:t>
            </a:r>
            <a:r>
              <a:rPr lang="en-US" sz="1200" dirty="0"/>
              <a:t> </a:t>
            </a:r>
            <a:r>
              <a:rPr lang="en-US" sz="1200" dirty="0" err="1"/>
              <a:t>selalu</a:t>
            </a:r>
            <a:r>
              <a:rPr lang="en-US" sz="1200" dirty="0"/>
              <a:t> </a:t>
            </a:r>
            <a:r>
              <a:rPr lang="en-US" sz="1200" dirty="0" err="1"/>
              <a:t>meningkat</a:t>
            </a:r>
            <a:r>
              <a:rPr lang="en-US" sz="1200" dirty="0"/>
              <a:t> di </a:t>
            </a:r>
            <a:r>
              <a:rPr lang="en-US" sz="1200" dirty="0" err="1"/>
              <a:t>setiap</a:t>
            </a:r>
            <a:r>
              <a:rPr lang="en-US" sz="1200" dirty="0"/>
              <a:t> </a:t>
            </a:r>
            <a:r>
              <a:rPr lang="en-US" sz="1200" dirty="0" err="1"/>
              <a:t>tahunnya</a:t>
            </a:r>
            <a:r>
              <a:rPr lang="en-US" sz="1200" dirty="0"/>
              <a:t> </a:t>
            </a:r>
            <a:r>
              <a:rPr lang="en-US" sz="1200" dirty="0" err="1"/>
              <a:t>kecuali</a:t>
            </a:r>
            <a:r>
              <a:rPr lang="en-US" sz="1200" dirty="0"/>
              <a:t> pada </a:t>
            </a:r>
            <a:r>
              <a:rPr lang="en-US" sz="1200" dirty="0" err="1"/>
              <a:t>tipe</a:t>
            </a:r>
            <a:r>
              <a:rPr lang="en-US" sz="1200" dirty="0"/>
              <a:t> voucher. </a:t>
            </a:r>
            <a:r>
              <a:rPr lang="en-US" sz="1200" dirty="0" err="1"/>
              <a:t>Pembayaran</a:t>
            </a:r>
            <a:r>
              <a:rPr lang="en-US" sz="1200" dirty="0"/>
              <a:t> </a:t>
            </a:r>
            <a:r>
              <a:rPr lang="en-US" sz="1200" dirty="0" err="1"/>
              <a:t>menggunakan</a:t>
            </a:r>
            <a:r>
              <a:rPr lang="en-US" sz="1200" dirty="0"/>
              <a:t> voucher </a:t>
            </a:r>
            <a:r>
              <a:rPr lang="en-US" sz="1200" dirty="0" err="1"/>
              <a:t>turun</a:t>
            </a:r>
            <a:r>
              <a:rPr lang="en-US" sz="1200" dirty="0"/>
              <a:t> </a:t>
            </a:r>
            <a:r>
              <a:rPr lang="en-US" sz="1200" dirty="0" err="1"/>
              <a:t>ditahun</a:t>
            </a:r>
            <a:r>
              <a:rPr lang="en-US" sz="1200" dirty="0"/>
              <a:t> 2018. Pada </a:t>
            </a:r>
            <a:r>
              <a:rPr lang="en-US" sz="1200" dirty="0" err="1"/>
              <a:t>tahun</a:t>
            </a:r>
            <a:r>
              <a:rPr lang="en-US" sz="1200" dirty="0"/>
              <a:t> 2018 juga </a:t>
            </a:r>
            <a:r>
              <a:rPr lang="en-US" sz="1200" dirty="0" err="1"/>
              <a:t>terdapat</a:t>
            </a:r>
            <a:r>
              <a:rPr lang="en-US" sz="1200" dirty="0"/>
              <a:t> 3x </a:t>
            </a:r>
            <a:r>
              <a:rPr lang="en-US" sz="1200" dirty="0" err="1"/>
              <a:t>pembayaran</a:t>
            </a:r>
            <a:r>
              <a:rPr lang="en-US" sz="1200" dirty="0"/>
              <a:t> </a:t>
            </a:r>
            <a:r>
              <a:rPr lang="en-US" sz="1200" dirty="0" err="1"/>
              <a:t>menggunakan</a:t>
            </a:r>
            <a:r>
              <a:rPr lang="en-US" sz="1200" dirty="0"/>
              <a:t> </a:t>
            </a:r>
            <a:r>
              <a:rPr lang="en-US" sz="1200" dirty="0" err="1"/>
              <a:t>tipe</a:t>
            </a:r>
            <a:r>
              <a:rPr lang="en-US" sz="1200" dirty="0"/>
              <a:t> yang </a:t>
            </a:r>
            <a:r>
              <a:rPr lang="en-US" sz="1200" dirty="0" err="1"/>
              <a:t>belum</a:t>
            </a:r>
            <a:r>
              <a:rPr lang="en-US" sz="1200" dirty="0"/>
              <a:t> </a:t>
            </a:r>
            <a:r>
              <a:rPr lang="en-US" sz="1200" dirty="0" err="1"/>
              <a:t>terdefinisikan</a:t>
            </a:r>
            <a:r>
              <a:rPr lang="en-US" sz="1200" dirty="0"/>
              <a:t> (Not defined)</a:t>
            </a:r>
          </a:p>
        </p:txBody>
      </p:sp>
      <p:pic>
        <p:nvPicPr>
          <p:cNvPr id="3" name="Picture 2">
            <a:extLst>
              <a:ext uri="{FF2B5EF4-FFF2-40B4-BE49-F238E27FC236}">
                <a16:creationId xmlns:a16="http://schemas.microsoft.com/office/drawing/2014/main" id="{A6E8ED4B-D7C4-4877-AF6D-EF3B61596051}"/>
              </a:ext>
            </a:extLst>
          </p:cNvPr>
          <p:cNvPicPr>
            <a:picLocks noChangeAspect="1"/>
          </p:cNvPicPr>
          <p:nvPr/>
        </p:nvPicPr>
        <p:blipFill>
          <a:blip r:embed="rId4"/>
          <a:stretch>
            <a:fillRect/>
          </a:stretch>
        </p:blipFill>
        <p:spPr>
          <a:xfrm>
            <a:off x="1009239" y="991040"/>
            <a:ext cx="4203882" cy="3049133"/>
          </a:xfrm>
          <a:prstGeom prst="rect">
            <a:avLst/>
          </a:prstGeom>
        </p:spPr>
      </p:pic>
    </p:spTree>
    <p:extLst>
      <p:ext uri="{BB962C8B-B14F-4D97-AF65-F5344CB8AC3E}">
        <p14:creationId xmlns:p14="http://schemas.microsoft.com/office/powerpoint/2010/main" val="110223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4" name="TextBox 3">
            <a:extLst>
              <a:ext uri="{FF2B5EF4-FFF2-40B4-BE49-F238E27FC236}">
                <a16:creationId xmlns:a16="http://schemas.microsoft.com/office/drawing/2014/main" id="{6857B4F2-A608-4B38-8980-C72346DB71B3}"/>
              </a:ext>
            </a:extLst>
          </p:cNvPr>
          <p:cNvSpPr txBox="1"/>
          <p:nvPr/>
        </p:nvSpPr>
        <p:spPr>
          <a:xfrm>
            <a:off x="478576" y="979145"/>
            <a:ext cx="5481955" cy="738664"/>
          </a:xfrm>
          <a:prstGeom prst="rect">
            <a:avLst/>
          </a:prstGeom>
          <a:noFill/>
        </p:spPr>
        <p:txBody>
          <a:bodyPr wrap="square" rtlCol="0">
            <a:spAutoFit/>
          </a:bodyPr>
          <a:lstStyle/>
          <a:p>
            <a:pPr algn="just"/>
            <a:r>
              <a:rPr lang="en-US" dirty="0" err="1"/>
              <a:t>Pembayaran</a:t>
            </a:r>
            <a:r>
              <a:rPr lang="en-US" dirty="0"/>
              <a:t> </a:t>
            </a:r>
            <a:r>
              <a:rPr lang="en-US" dirty="0" err="1"/>
              <a:t>dengan</a:t>
            </a:r>
            <a:r>
              <a:rPr lang="en-US" dirty="0"/>
              <a:t> </a:t>
            </a:r>
            <a:r>
              <a:rPr lang="en-US" dirty="0" err="1"/>
              <a:t>tipe</a:t>
            </a:r>
            <a:r>
              <a:rPr lang="en-US" dirty="0"/>
              <a:t> Credit Card </a:t>
            </a:r>
            <a:r>
              <a:rPr lang="en-US" dirty="0" err="1"/>
              <a:t>menjadi</a:t>
            </a:r>
            <a:r>
              <a:rPr lang="en-US" dirty="0"/>
              <a:t> </a:t>
            </a:r>
            <a:r>
              <a:rPr lang="en-US" dirty="0" err="1"/>
              <a:t>tipe</a:t>
            </a:r>
            <a:r>
              <a:rPr lang="en-US" dirty="0"/>
              <a:t> </a:t>
            </a:r>
            <a:r>
              <a:rPr lang="en-US" dirty="0" err="1"/>
              <a:t>pembayaran</a:t>
            </a:r>
            <a:r>
              <a:rPr lang="en-US" dirty="0"/>
              <a:t> yang paling </a:t>
            </a:r>
            <a:r>
              <a:rPr lang="en-US" dirty="0" err="1"/>
              <a:t>diminati</a:t>
            </a:r>
            <a:r>
              <a:rPr lang="en-US" dirty="0"/>
              <a:t> customer. Dan </a:t>
            </a:r>
            <a:r>
              <a:rPr lang="en-US" dirty="0" err="1"/>
              <a:t>pembayaran</a:t>
            </a:r>
            <a:r>
              <a:rPr lang="en-US" dirty="0"/>
              <a:t> </a:t>
            </a:r>
            <a:r>
              <a:rPr lang="en-US" dirty="0" err="1"/>
              <a:t>dengan</a:t>
            </a:r>
            <a:r>
              <a:rPr lang="en-US" dirty="0"/>
              <a:t> </a:t>
            </a:r>
            <a:r>
              <a:rPr lang="en-US" dirty="0" err="1"/>
              <a:t>tipe</a:t>
            </a:r>
            <a:r>
              <a:rPr lang="en-US" dirty="0"/>
              <a:t> Debit Card </a:t>
            </a:r>
            <a:r>
              <a:rPr lang="en-US" dirty="0" err="1"/>
              <a:t>menjadi</a:t>
            </a:r>
            <a:r>
              <a:rPr lang="en-US" dirty="0"/>
              <a:t> </a:t>
            </a:r>
            <a:r>
              <a:rPr lang="en-US" dirty="0" err="1"/>
              <a:t>tipe</a:t>
            </a:r>
            <a:r>
              <a:rPr lang="en-US" dirty="0"/>
              <a:t> </a:t>
            </a:r>
            <a:r>
              <a:rPr lang="en-US" dirty="0" err="1"/>
              <a:t>pembayaran</a:t>
            </a:r>
            <a:r>
              <a:rPr lang="en-US" dirty="0"/>
              <a:t> yang </a:t>
            </a:r>
            <a:r>
              <a:rPr lang="en-US" dirty="0" err="1"/>
              <a:t>kurang</a:t>
            </a:r>
            <a:r>
              <a:rPr lang="en-US" dirty="0"/>
              <a:t> </a:t>
            </a:r>
            <a:r>
              <a:rPr lang="en-US" dirty="0" err="1"/>
              <a:t>diminati</a:t>
            </a:r>
            <a:r>
              <a:rPr lang="en-US" dirty="0"/>
              <a:t> customer.</a:t>
            </a:r>
          </a:p>
        </p:txBody>
      </p:sp>
      <p:pic>
        <p:nvPicPr>
          <p:cNvPr id="5" name="Picture 4">
            <a:extLst>
              <a:ext uri="{FF2B5EF4-FFF2-40B4-BE49-F238E27FC236}">
                <a16:creationId xmlns:a16="http://schemas.microsoft.com/office/drawing/2014/main" id="{35970AAF-AC66-4C57-9AC1-F635EAB06FD2}"/>
              </a:ext>
            </a:extLst>
          </p:cNvPr>
          <p:cNvPicPr>
            <a:picLocks noChangeAspect="1"/>
          </p:cNvPicPr>
          <p:nvPr/>
        </p:nvPicPr>
        <p:blipFill>
          <a:blip r:embed="rId3"/>
          <a:stretch>
            <a:fillRect/>
          </a:stretch>
        </p:blipFill>
        <p:spPr>
          <a:xfrm>
            <a:off x="6087234" y="979145"/>
            <a:ext cx="2745066" cy="1533762"/>
          </a:xfrm>
          <a:prstGeom prst="rect">
            <a:avLst/>
          </a:prstGeom>
        </p:spPr>
      </p:pic>
      <p:pic>
        <p:nvPicPr>
          <p:cNvPr id="7" name="Picture 6">
            <a:extLst>
              <a:ext uri="{FF2B5EF4-FFF2-40B4-BE49-F238E27FC236}">
                <a16:creationId xmlns:a16="http://schemas.microsoft.com/office/drawing/2014/main" id="{3F346BF1-C1F8-42A9-8DAD-7441CD7A8DC1}"/>
              </a:ext>
            </a:extLst>
          </p:cNvPr>
          <p:cNvPicPr>
            <a:picLocks noChangeAspect="1"/>
          </p:cNvPicPr>
          <p:nvPr/>
        </p:nvPicPr>
        <p:blipFill>
          <a:blip r:embed="rId4"/>
          <a:stretch>
            <a:fillRect/>
          </a:stretch>
        </p:blipFill>
        <p:spPr>
          <a:xfrm>
            <a:off x="539879" y="2136429"/>
            <a:ext cx="4990545" cy="2332451"/>
          </a:xfrm>
          <a:prstGeom prst="rect">
            <a:avLst/>
          </a:prstGeom>
        </p:spPr>
      </p:pic>
      <p:sp>
        <p:nvSpPr>
          <p:cNvPr id="8" name="TextBox 7">
            <a:extLst>
              <a:ext uri="{FF2B5EF4-FFF2-40B4-BE49-F238E27FC236}">
                <a16:creationId xmlns:a16="http://schemas.microsoft.com/office/drawing/2014/main" id="{B4AC8D0B-83FF-4126-A2AA-64CBE3A575E1}"/>
              </a:ext>
            </a:extLst>
          </p:cNvPr>
          <p:cNvSpPr txBox="1"/>
          <p:nvPr/>
        </p:nvSpPr>
        <p:spPr>
          <a:xfrm>
            <a:off x="5593776" y="2696608"/>
            <a:ext cx="3496037" cy="1384995"/>
          </a:xfrm>
          <a:prstGeom prst="rect">
            <a:avLst/>
          </a:prstGeom>
          <a:noFill/>
        </p:spPr>
        <p:txBody>
          <a:bodyPr wrap="square" rtlCol="0">
            <a:spAutoFit/>
          </a:bodyPr>
          <a:lstStyle/>
          <a:p>
            <a:pPr algn="just"/>
            <a:r>
              <a:rPr lang="en-US" dirty="0" err="1"/>
              <a:t>Urutan</a:t>
            </a:r>
            <a:r>
              <a:rPr lang="en-US" dirty="0"/>
              <a:t> </a:t>
            </a:r>
            <a:r>
              <a:rPr lang="en-US" dirty="0" err="1"/>
              <a:t>dari</a:t>
            </a:r>
            <a:r>
              <a:rPr lang="en-US" dirty="0"/>
              <a:t> </a:t>
            </a:r>
            <a:r>
              <a:rPr lang="en-US" dirty="0" err="1"/>
              <a:t>jumlah</a:t>
            </a:r>
            <a:r>
              <a:rPr lang="en-US" dirty="0"/>
              <a:t> </a:t>
            </a:r>
            <a:r>
              <a:rPr lang="en-US" dirty="0" err="1"/>
              <a:t>penggunaan</a:t>
            </a:r>
            <a:r>
              <a:rPr lang="en-US" dirty="0"/>
              <a:t> </a:t>
            </a:r>
            <a:r>
              <a:rPr lang="en-US" dirty="0" err="1"/>
              <a:t>setiap</a:t>
            </a:r>
            <a:r>
              <a:rPr lang="en-US" dirty="0"/>
              <a:t> </a:t>
            </a:r>
            <a:r>
              <a:rPr lang="en-US" dirty="0" err="1"/>
              <a:t>tipe</a:t>
            </a:r>
            <a:r>
              <a:rPr lang="en-US" dirty="0"/>
              <a:t> </a:t>
            </a:r>
            <a:r>
              <a:rPr lang="en-US" dirty="0" err="1"/>
              <a:t>pembayaran</a:t>
            </a:r>
            <a:r>
              <a:rPr lang="en-US" dirty="0"/>
              <a:t> pun </a:t>
            </a:r>
            <a:r>
              <a:rPr lang="en-US" dirty="0" err="1"/>
              <a:t>sama</a:t>
            </a:r>
            <a:r>
              <a:rPr lang="en-US" dirty="0"/>
              <a:t> </a:t>
            </a:r>
            <a:r>
              <a:rPr lang="en-US" dirty="0" err="1"/>
              <a:t>disetiap</a:t>
            </a:r>
            <a:r>
              <a:rPr lang="en-US" dirty="0"/>
              <a:t> </a:t>
            </a:r>
            <a:r>
              <a:rPr lang="en-US" dirty="0" err="1"/>
              <a:t>tahun</a:t>
            </a:r>
            <a:endParaRPr lang="en-US" dirty="0"/>
          </a:p>
          <a:p>
            <a:pPr marL="342900" indent="-342900" algn="just">
              <a:buAutoNum type="arabicPeriod"/>
            </a:pPr>
            <a:r>
              <a:rPr lang="en-US" dirty="0"/>
              <a:t>Credit Card</a:t>
            </a:r>
          </a:p>
          <a:p>
            <a:pPr marL="342900" indent="-342900" algn="just">
              <a:buAutoNum type="arabicPeriod"/>
            </a:pPr>
            <a:r>
              <a:rPr lang="en-US" dirty="0" err="1"/>
              <a:t>Boleto</a:t>
            </a:r>
            <a:endParaRPr lang="en-US" dirty="0"/>
          </a:p>
          <a:p>
            <a:pPr marL="342900" indent="-342900" algn="just">
              <a:buAutoNum type="arabicPeriod"/>
            </a:pPr>
            <a:r>
              <a:rPr lang="en-US" dirty="0"/>
              <a:t>Voucher</a:t>
            </a:r>
          </a:p>
          <a:p>
            <a:pPr marL="342900" indent="-342900" algn="just">
              <a:buAutoNum type="arabicPeriod"/>
            </a:pPr>
            <a:r>
              <a:rPr lang="en-US" dirty="0"/>
              <a:t>Debit Card</a:t>
            </a:r>
            <a:endParaRPr lang="en-ID" dirty="0"/>
          </a:p>
        </p:txBody>
      </p:sp>
      <p:sp>
        <p:nvSpPr>
          <p:cNvPr id="13" name="Google Shape;55;p13">
            <a:extLst>
              <a:ext uri="{FF2B5EF4-FFF2-40B4-BE49-F238E27FC236}">
                <a16:creationId xmlns:a16="http://schemas.microsoft.com/office/drawing/2014/main" id="{CA4E5157-610C-4D0A-8A1E-D4E24B19C068}"/>
              </a:ext>
            </a:extLst>
          </p:cNvPr>
          <p:cNvSpPr txBox="1"/>
          <p:nvPr/>
        </p:nvSpPr>
        <p:spPr>
          <a:xfrm>
            <a:off x="6549812" y="4040173"/>
            <a:ext cx="2594188" cy="1154132"/>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050" dirty="0">
              <a:solidFill>
                <a:schemeClr val="dk1"/>
              </a:solidFill>
            </a:endParaRPr>
          </a:p>
          <a:p>
            <a:pPr marL="0" lvl="0" indent="0" rtl="0">
              <a:lnSpc>
                <a:spcPct val="100000"/>
              </a:lnSpc>
              <a:spcBef>
                <a:spcPts val="0"/>
              </a:spcBef>
              <a:spcAft>
                <a:spcPts val="0"/>
              </a:spcAft>
              <a:buNone/>
            </a:pPr>
            <a:r>
              <a:rPr lang="en" sz="1050" dirty="0">
                <a:solidFill>
                  <a:schemeClr val="dk1"/>
                </a:solidFill>
              </a:rPr>
              <a:t>Query selengkapnya dapat dilihat disini</a:t>
            </a:r>
          </a:p>
          <a:p>
            <a:pPr marL="0" lvl="0" indent="0" rtl="0">
              <a:lnSpc>
                <a:spcPct val="100000"/>
              </a:lnSpc>
              <a:spcBef>
                <a:spcPts val="0"/>
              </a:spcBef>
              <a:spcAft>
                <a:spcPts val="0"/>
              </a:spcAft>
              <a:buNone/>
            </a:pPr>
            <a:r>
              <a:rPr lang="en-ID" sz="1050" dirty="0">
                <a:solidFill>
                  <a:schemeClr val="dk1"/>
                </a:solidFill>
                <a:hlinkClick r:id="rId5"/>
              </a:rPr>
              <a:t>https://docs.google.com/document/d/14Yra-eU1uJMaAGCVkBTJIm3aXL-9Jv6K/edit?usp=share_link&amp;ouid=118050082073262481520&amp;rtpof=true&amp;sd=true</a:t>
            </a:r>
            <a:endParaRPr lang="en-ID" sz="1050" dirty="0">
              <a:solidFill>
                <a:schemeClr val="dk1"/>
              </a:solidFill>
            </a:endParaRPr>
          </a:p>
        </p:txBody>
      </p:sp>
    </p:spTree>
    <p:extLst>
      <p:ext uri="{BB962C8B-B14F-4D97-AF65-F5344CB8AC3E}">
        <p14:creationId xmlns:p14="http://schemas.microsoft.com/office/powerpoint/2010/main" val="1553160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311700" y="579549"/>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Penggabungan Tabel bentuk Pivot Tabel</a:t>
            </a:r>
            <a:endParaRPr lang="en-ID" sz="1500" dirty="0">
              <a:solidFill>
                <a:schemeClr val="dk1"/>
              </a:solidFill>
            </a:endParaRPr>
          </a:p>
        </p:txBody>
      </p:sp>
      <p:pic>
        <p:nvPicPr>
          <p:cNvPr id="8" name="Picture 7">
            <a:extLst>
              <a:ext uri="{FF2B5EF4-FFF2-40B4-BE49-F238E27FC236}">
                <a16:creationId xmlns:a16="http://schemas.microsoft.com/office/drawing/2014/main" id="{ED78155E-A427-404A-9A33-07D7F82CBE3C}"/>
              </a:ext>
            </a:extLst>
          </p:cNvPr>
          <p:cNvPicPr>
            <a:picLocks noChangeAspect="1"/>
          </p:cNvPicPr>
          <p:nvPr/>
        </p:nvPicPr>
        <p:blipFill>
          <a:blip r:embed="rId3"/>
          <a:stretch>
            <a:fillRect/>
          </a:stretch>
        </p:blipFill>
        <p:spPr>
          <a:xfrm>
            <a:off x="704310" y="1102749"/>
            <a:ext cx="7735380" cy="1600423"/>
          </a:xfrm>
          <a:prstGeom prst="rect">
            <a:avLst/>
          </a:prstGeom>
        </p:spPr>
      </p:pic>
      <p:sp>
        <p:nvSpPr>
          <p:cNvPr id="11" name="Google Shape;55;p13">
            <a:extLst>
              <a:ext uri="{FF2B5EF4-FFF2-40B4-BE49-F238E27FC236}">
                <a16:creationId xmlns:a16="http://schemas.microsoft.com/office/drawing/2014/main" id="{D7B65913-62B1-4A16-9E28-20E18BBCA46E}"/>
              </a:ext>
            </a:extLst>
          </p:cNvPr>
          <p:cNvSpPr txBox="1"/>
          <p:nvPr/>
        </p:nvSpPr>
        <p:spPr>
          <a:xfrm>
            <a:off x="6549812" y="4040173"/>
            <a:ext cx="2594188" cy="1154132"/>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050" dirty="0">
              <a:solidFill>
                <a:schemeClr val="dk1"/>
              </a:solidFill>
            </a:endParaRPr>
          </a:p>
          <a:p>
            <a:pPr marL="0" lvl="0" indent="0" rtl="0">
              <a:lnSpc>
                <a:spcPct val="100000"/>
              </a:lnSpc>
              <a:spcBef>
                <a:spcPts val="0"/>
              </a:spcBef>
              <a:spcAft>
                <a:spcPts val="0"/>
              </a:spcAft>
              <a:buNone/>
            </a:pPr>
            <a:r>
              <a:rPr lang="en" sz="1050" dirty="0">
                <a:solidFill>
                  <a:schemeClr val="dk1"/>
                </a:solidFill>
              </a:rPr>
              <a:t>Query selengkapnya dapat dilihat disini</a:t>
            </a:r>
          </a:p>
          <a:p>
            <a:pPr marL="0" lvl="0" indent="0" rtl="0">
              <a:lnSpc>
                <a:spcPct val="100000"/>
              </a:lnSpc>
              <a:spcBef>
                <a:spcPts val="0"/>
              </a:spcBef>
              <a:spcAft>
                <a:spcPts val="0"/>
              </a:spcAft>
              <a:buNone/>
            </a:pPr>
            <a:r>
              <a:rPr lang="en-ID" sz="1050" dirty="0">
                <a:solidFill>
                  <a:schemeClr val="dk1"/>
                </a:solidFill>
                <a:hlinkClick r:id="rId4"/>
              </a:rPr>
              <a:t>https://docs.google.com/document/d/14Yra-eU1uJMaAGCVkBTJIm3aXL-9Jv6K/edit?usp=share_link&amp;ouid=118050082073262481520&amp;rtpof=true&amp;sd=true</a:t>
            </a:r>
            <a:endParaRPr lang="en-ID" sz="1050" dirty="0">
              <a:solidFill>
                <a:schemeClr val="dk1"/>
              </a:solidFill>
            </a:endParaRPr>
          </a:p>
        </p:txBody>
      </p:sp>
      <p:pic>
        <p:nvPicPr>
          <p:cNvPr id="2" name="Picture 1">
            <a:extLst>
              <a:ext uri="{FF2B5EF4-FFF2-40B4-BE49-F238E27FC236}">
                <a16:creationId xmlns:a16="http://schemas.microsoft.com/office/drawing/2014/main" id="{8FB67293-C27D-4311-ACBB-CAD5E10867D7}"/>
              </a:ext>
            </a:extLst>
          </p:cNvPr>
          <p:cNvPicPr>
            <a:picLocks noChangeAspect="1"/>
          </p:cNvPicPr>
          <p:nvPr/>
        </p:nvPicPr>
        <p:blipFill>
          <a:blip r:embed="rId5"/>
          <a:stretch>
            <a:fillRect/>
          </a:stretch>
        </p:blipFill>
        <p:spPr>
          <a:xfrm>
            <a:off x="704310" y="2817482"/>
            <a:ext cx="5442490" cy="2209093"/>
          </a:xfrm>
          <a:prstGeom prst="rect">
            <a:avLst/>
          </a:prstGeom>
        </p:spPr>
      </p:pic>
    </p:spTree>
    <p:extLst>
      <p:ext uri="{BB962C8B-B14F-4D97-AF65-F5344CB8AC3E}">
        <p14:creationId xmlns:p14="http://schemas.microsoft.com/office/powerpoint/2010/main" val="3835324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Customer Activity Growth Analysis</a:t>
            </a:r>
            <a:endParaRPr sz="2220" b="1" dirty="0">
              <a:solidFill>
                <a:schemeClr val="lt1"/>
              </a:solidFill>
            </a:endParaRPr>
          </a:p>
        </p:txBody>
      </p:sp>
      <p:sp>
        <p:nvSpPr>
          <p:cNvPr id="9" name="Google Shape;55;p13">
            <a:extLst>
              <a:ext uri="{FF2B5EF4-FFF2-40B4-BE49-F238E27FC236}">
                <a16:creationId xmlns:a16="http://schemas.microsoft.com/office/drawing/2014/main" id="{739BA287-28E0-4CCD-8A26-22C780BDB6FA}"/>
              </a:ext>
            </a:extLst>
          </p:cNvPr>
          <p:cNvSpPr txBox="1"/>
          <p:nvPr/>
        </p:nvSpPr>
        <p:spPr>
          <a:xfrm>
            <a:off x="6549812" y="4040173"/>
            <a:ext cx="2594188" cy="1154132"/>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050" dirty="0">
              <a:solidFill>
                <a:schemeClr val="dk1"/>
              </a:solidFill>
            </a:endParaRPr>
          </a:p>
          <a:p>
            <a:pPr marL="0" lvl="0" indent="0" rtl="0">
              <a:lnSpc>
                <a:spcPct val="100000"/>
              </a:lnSpc>
              <a:spcBef>
                <a:spcPts val="0"/>
              </a:spcBef>
              <a:spcAft>
                <a:spcPts val="0"/>
              </a:spcAft>
              <a:buNone/>
            </a:pPr>
            <a:r>
              <a:rPr lang="en" sz="1050" dirty="0">
                <a:solidFill>
                  <a:schemeClr val="dk1"/>
                </a:solidFill>
              </a:rPr>
              <a:t>Query selengkapnya dapat dilihat disini</a:t>
            </a:r>
          </a:p>
          <a:p>
            <a:pPr marL="0" lvl="0" indent="0" rtl="0">
              <a:lnSpc>
                <a:spcPct val="100000"/>
              </a:lnSpc>
              <a:spcBef>
                <a:spcPts val="0"/>
              </a:spcBef>
              <a:spcAft>
                <a:spcPts val="0"/>
              </a:spcAft>
              <a:buNone/>
            </a:pPr>
            <a:r>
              <a:rPr lang="en-ID" sz="1050" dirty="0">
                <a:solidFill>
                  <a:schemeClr val="dk1"/>
                </a:solidFill>
                <a:hlinkClick r:id="rId3"/>
              </a:rPr>
              <a:t>https://docs.google.com/document/d/14Yra-eU1uJMaAGCVkBTJIm3aXL-9Jv6K/edit?usp=share_link&amp;ouid=118050082073262481520&amp;rtpof=true&amp;sd=true</a:t>
            </a:r>
            <a:endParaRPr lang="en-ID" sz="1050" dirty="0">
              <a:solidFill>
                <a:schemeClr val="dk1"/>
              </a:solidFill>
            </a:endParaRPr>
          </a:p>
        </p:txBody>
      </p:sp>
      <p:sp>
        <p:nvSpPr>
          <p:cNvPr id="6" name="Text Placeholder 2">
            <a:extLst>
              <a:ext uri="{FF2B5EF4-FFF2-40B4-BE49-F238E27FC236}">
                <a16:creationId xmlns:a16="http://schemas.microsoft.com/office/drawing/2014/main" id="{05845448-C095-4F3C-A841-1F533FECF59A}"/>
              </a:ext>
            </a:extLst>
          </p:cNvPr>
          <p:cNvSpPr txBox="1">
            <a:spLocks/>
          </p:cNvSpPr>
          <p:nvPr/>
        </p:nvSpPr>
        <p:spPr>
          <a:xfrm>
            <a:off x="311700" y="712208"/>
            <a:ext cx="8520600" cy="3416400"/>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spcAft>
                <a:spcPts val="1200"/>
              </a:spcAft>
            </a:pPr>
            <a:r>
              <a:rPr lang="en-ID" dirty="0" err="1">
                <a:solidFill>
                  <a:srgbClr val="000000"/>
                </a:solidFill>
                <a:latin typeface="Arial" panose="020B0604020202020204" pitchFamily="34" charset="0"/>
              </a:rPr>
              <a:t>Secara</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keseluruhan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metode</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pembayaran</a:t>
            </a:r>
            <a:r>
              <a:rPr lang="en-ID" dirty="0">
                <a:solidFill>
                  <a:srgbClr val="000000"/>
                </a:solidFill>
                <a:latin typeface="Arial" panose="020B0604020202020204" pitchFamily="34" charset="0"/>
              </a:rPr>
              <a:t> yang </a:t>
            </a:r>
            <a:r>
              <a:rPr lang="en-ID" b="1" dirty="0" err="1">
                <a:solidFill>
                  <a:srgbClr val="000000"/>
                </a:solidFill>
                <a:latin typeface="Arial" panose="020B0604020202020204" pitchFamily="34" charset="0"/>
              </a:rPr>
              <a:t>lebih</a:t>
            </a:r>
            <a:r>
              <a:rPr lang="en-ID" b="1" dirty="0">
                <a:solidFill>
                  <a:srgbClr val="000000"/>
                </a:solidFill>
                <a:latin typeface="Arial" panose="020B0604020202020204" pitchFamily="34" charset="0"/>
              </a:rPr>
              <a:t> </a:t>
            </a:r>
            <a:r>
              <a:rPr lang="en-ID" b="1" dirty="0" err="1">
                <a:solidFill>
                  <a:srgbClr val="000000"/>
                </a:solidFill>
                <a:latin typeface="Arial" panose="020B0604020202020204" pitchFamily="34" charset="0"/>
              </a:rPr>
              <a:t>diminati</a:t>
            </a:r>
            <a:r>
              <a:rPr lang="en-ID" b="1" dirty="0">
                <a:solidFill>
                  <a:srgbClr val="000000"/>
                </a:solidFill>
                <a:latin typeface="Arial" panose="020B0604020202020204" pitchFamily="34" charset="0"/>
              </a:rPr>
              <a:t> </a:t>
            </a:r>
            <a:r>
              <a:rPr lang="en-ID" b="1" dirty="0" err="1">
                <a:solidFill>
                  <a:srgbClr val="000000"/>
                </a:solidFill>
                <a:latin typeface="Arial" panose="020B0604020202020204" pitchFamily="34" charset="0"/>
              </a:rPr>
              <a:t>adalah</a:t>
            </a:r>
            <a:r>
              <a:rPr lang="en-ID" b="1" dirty="0">
                <a:solidFill>
                  <a:srgbClr val="000000"/>
                </a:solidFill>
                <a:latin typeface="Arial" panose="020B0604020202020204" pitchFamily="34" charset="0"/>
              </a:rPr>
              <a:t> </a:t>
            </a:r>
            <a:r>
              <a:rPr lang="en-ID" b="1" dirty="0" err="1">
                <a:solidFill>
                  <a:srgbClr val="000000"/>
                </a:solidFill>
                <a:latin typeface="Arial" panose="020B0604020202020204" pitchFamily="34" charset="0"/>
              </a:rPr>
              <a:t>kartu</a:t>
            </a:r>
            <a:r>
              <a:rPr lang="en-ID" b="1" dirty="0">
                <a:solidFill>
                  <a:srgbClr val="000000"/>
                </a:solidFill>
                <a:latin typeface="Arial" panose="020B0604020202020204" pitchFamily="34" charset="0"/>
              </a:rPr>
              <a:t> </a:t>
            </a:r>
            <a:r>
              <a:rPr lang="en-ID" b="1" dirty="0" err="1">
                <a:solidFill>
                  <a:srgbClr val="000000"/>
                </a:solidFill>
                <a:latin typeface="Arial" panose="020B0604020202020204" pitchFamily="34" charset="0"/>
              </a:rPr>
              <a:t>kredit</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sehingga</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dapat</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dilakukan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analisis</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lebih</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lanjut</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mengenai</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kebiasaan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pelanggan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dalam</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menggunakan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kartu</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kredit</a:t>
            </a:r>
            <a:r>
              <a:rPr lang="en-ID" dirty="0">
                <a:solidFill>
                  <a:srgbClr val="000000"/>
                </a:solidFill>
                <a:latin typeface="Arial" panose="020B0604020202020204" pitchFamily="34" charset="0"/>
              </a:rPr>
              <a:t>. </a:t>
            </a:r>
            <a:endParaRPr lang="en-ID" dirty="0"/>
          </a:p>
          <a:p>
            <a:pPr algn="just">
              <a:spcAft>
                <a:spcPts val="1200"/>
              </a:spcAft>
            </a:pPr>
            <a:r>
              <a:rPr lang="en-ID" dirty="0">
                <a:solidFill>
                  <a:srgbClr val="000000"/>
                </a:solidFill>
                <a:latin typeface="Arial" panose="020B0604020202020204" pitchFamily="34" charset="0"/>
              </a:rPr>
              <a:t>Hal lain yang </a:t>
            </a:r>
            <a:r>
              <a:rPr lang="en-ID" dirty="0" err="1">
                <a:solidFill>
                  <a:srgbClr val="000000"/>
                </a:solidFill>
                <a:latin typeface="Arial" panose="020B0604020202020204" pitchFamily="34" charset="0"/>
              </a:rPr>
              <a:t>menarik</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untuk</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diperhatikan</a:t>
            </a:r>
            <a:r>
              <a:rPr lang="en-ID" dirty="0">
                <a:solidFill>
                  <a:srgbClr val="000000"/>
                </a:solidFill>
                <a:latin typeface="Arial" panose="020B0604020202020204" pitchFamily="34" charset="0"/>
              </a:rPr>
              <a:t> di </a:t>
            </a:r>
            <a:r>
              <a:rPr lang="en-ID" dirty="0" err="1">
                <a:solidFill>
                  <a:srgbClr val="000000"/>
                </a:solidFill>
                <a:latin typeface="Arial" panose="020B0604020202020204" pitchFamily="34" charset="0"/>
              </a:rPr>
              <a:t>sini</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adalah</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peningkatan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penggunaan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kartu</a:t>
            </a:r>
            <a:r>
              <a:rPr lang="en-ID" dirty="0">
                <a:solidFill>
                  <a:srgbClr val="000000"/>
                </a:solidFill>
                <a:latin typeface="Arial" panose="020B0604020202020204" pitchFamily="34" charset="0"/>
              </a:rPr>
              <a:t> debit yang </a:t>
            </a:r>
            <a:r>
              <a:rPr lang="en-ID" dirty="0" err="1">
                <a:solidFill>
                  <a:srgbClr val="000000"/>
                </a:solidFill>
                <a:latin typeface="Arial" panose="020B0604020202020204" pitchFamily="34" charset="0"/>
              </a:rPr>
              <a:t>signifikan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yaitu</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lebih</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dari</a:t>
            </a:r>
            <a:r>
              <a:rPr lang="en-ID" dirty="0">
                <a:solidFill>
                  <a:srgbClr val="000000"/>
                </a:solidFill>
                <a:latin typeface="Arial" panose="020B0604020202020204" pitchFamily="34" charset="0"/>
              </a:rPr>
              <a:t> 100% </a:t>
            </a:r>
            <a:r>
              <a:rPr lang="en-ID" dirty="0" err="1">
                <a:solidFill>
                  <a:srgbClr val="000000"/>
                </a:solidFill>
                <a:latin typeface="Arial" panose="020B0604020202020204" pitchFamily="34" charset="0"/>
              </a:rPr>
              <a:t>dari</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tahun</a:t>
            </a:r>
            <a:r>
              <a:rPr lang="en-ID" dirty="0">
                <a:solidFill>
                  <a:srgbClr val="000000"/>
                </a:solidFill>
                <a:latin typeface="Arial" panose="020B0604020202020204" pitchFamily="34" charset="0"/>
              </a:rPr>
              <a:t> 2017 </a:t>
            </a:r>
            <a:r>
              <a:rPr lang="en-ID" dirty="0" err="1">
                <a:solidFill>
                  <a:srgbClr val="000000"/>
                </a:solidFill>
                <a:latin typeface="Arial" panose="020B0604020202020204" pitchFamily="34" charset="0"/>
              </a:rPr>
              <a:t>ke</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tahun</a:t>
            </a:r>
            <a:r>
              <a:rPr lang="en-ID" dirty="0">
                <a:solidFill>
                  <a:srgbClr val="000000"/>
                </a:solidFill>
                <a:latin typeface="Arial" panose="020B0604020202020204" pitchFamily="34" charset="0"/>
              </a:rPr>
              <a:t> 2018. Di </a:t>
            </a:r>
            <a:r>
              <a:rPr lang="en-ID" dirty="0" err="1">
                <a:solidFill>
                  <a:srgbClr val="000000"/>
                </a:solidFill>
                <a:latin typeface="Arial" panose="020B0604020202020204" pitchFamily="34" charset="0"/>
              </a:rPr>
              <a:t>sisi</a:t>
            </a:r>
            <a:r>
              <a:rPr lang="en-ID" dirty="0">
                <a:solidFill>
                  <a:srgbClr val="000000"/>
                </a:solidFill>
                <a:latin typeface="Arial" panose="020B0604020202020204" pitchFamily="34" charset="0"/>
              </a:rPr>
              <a:t> lain, </a:t>
            </a:r>
            <a:r>
              <a:rPr lang="en-ID" dirty="0" err="1">
                <a:solidFill>
                  <a:srgbClr val="000000"/>
                </a:solidFill>
                <a:latin typeface="Arial" panose="020B0604020202020204" pitchFamily="34" charset="0"/>
              </a:rPr>
              <a:t>penggunaan</a:t>
            </a:r>
            <a:r>
              <a:rPr lang="en-ID" dirty="0">
                <a:solidFill>
                  <a:srgbClr val="000000"/>
                </a:solidFill>
                <a:latin typeface="Arial" panose="020B0604020202020204" pitchFamily="34" charset="0"/>
              </a:rPr>
              <a:t> voucher </a:t>
            </a:r>
            <a:r>
              <a:rPr lang="en-ID" dirty="0" err="1">
                <a:solidFill>
                  <a:srgbClr val="000000"/>
                </a:solidFill>
                <a:latin typeface="Arial" panose="020B0604020202020204" pitchFamily="34" charset="0"/>
              </a:rPr>
              <a:t>justru</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menurun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dari</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tahun</a:t>
            </a:r>
            <a:r>
              <a:rPr lang="en-ID" dirty="0">
                <a:solidFill>
                  <a:srgbClr val="000000"/>
                </a:solidFill>
                <a:latin typeface="Arial" panose="020B0604020202020204" pitchFamily="34" charset="0"/>
              </a:rPr>
              <a:t> 2017 </a:t>
            </a:r>
            <a:r>
              <a:rPr lang="en-ID" dirty="0" err="1">
                <a:solidFill>
                  <a:srgbClr val="000000"/>
                </a:solidFill>
                <a:latin typeface="Arial" panose="020B0604020202020204" pitchFamily="34" charset="0"/>
              </a:rPr>
              <a:t>ke</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tahun</a:t>
            </a:r>
            <a:r>
              <a:rPr lang="en-ID" dirty="0">
                <a:solidFill>
                  <a:srgbClr val="000000"/>
                </a:solidFill>
                <a:latin typeface="Arial" panose="020B0604020202020204" pitchFamily="34" charset="0"/>
              </a:rPr>
              <a:t> 2018.  Hal </a:t>
            </a:r>
            <a:r>
              <a:rPr lang="en-ID" dirty="0" err="1">
                <a:solidFill>
                  <a:srgbClr val="000000"/>
                </a:solidFill>
                <a:latin typeface="Arial" panose="020B0604020202020204" pitchFamily="34" charset="0"/>
              </a:rPr>
              <a:t>ini</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mungkin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terjadi</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karena</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adanya</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promosi</a:t>
            </a:r>
            <a:r>
              <a:rPr lang="en-ID" dirty="0">
                <a:solidFill>
                  <a:srgbClr val="000000"/>
                </a:solidFill>
                <a:latin typeface="Arial" panose="020B0604020202020204" pitchFamily="34" charset="0"/>
              </a:rPr>
              <a:t>/</a:t>
            </a:r>
            <a:r>
              <a:rPr lang="en-ID" dirty="0" err="1">
                <a:solidFill>
                  <a:srgbClr val="000000"/>
                </a:solidFill>
                <a:latin typeface="Arial" panose="020B0604020202020204" pitchFamily="34" charset="0"/>
              </a:rPr>
              <a:t>kerja</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sama</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dengan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kartu</a:t>
            </a:r>
            <a:r>
              <a:rPr lang="en-ID" dirty="0">
                <a:solidFill>
                  <a:srgbClr val="000000"/>
                </a:solidFill>
                <a:latin typeface="Arial" panose="020B0604020202020204" pitchFamily="34" charset="0"/>
              </a:rPr>
              <a:t> debit </a:t>
            </a:r>
            <a:r>
              <a:rPr lang="en-ID" dirty="0" err="1">
                <a:solidFill>
                  <a:srgbClr val="000000"/>
                </a:solidFill>
                <a:latin typeface="Arial" panose="020B0604020202020204" pitchFamily="34" charset="0"/>
              </a:rPr>
              <a:t>tertentu</a:t>
            </a:r>
            <a:r>
              <a:rPr lang="en-ID" dirty="0">
                <a:solidFill>
                  <a:srgbClr val="000000"/>
                </a:solidFill>
                <a:latin typeface="Arial" panose="020B0604020202020204" pitchFamily="34" charset="0"/>
              </a:rPr>
              <a:t> dan juga </a:t>
            </a:r>
            <a:r>
              <a:rPr lang="en-ID" dirty="0" err="1">
                <a:solidFill>
                  <a:srgbClr val="000000"/>
                </a:solidFill>
                <a:latin typeface="Arial" panose="020B0604020202020204" pitchFamily="34" charset="0"/>
              </a:rPr>
              <a:t>pengurangan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metode</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promosi</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menggunakan</a:t>
            </a:r>
            <a:r>
              <a:rPr lang="en-ID" dirty="0">
                <a:solidFill>
                  <a:srgbClr val="000000"/>
                </a:solidFill>
                <a:latin typeface="Arial" panose="020B0604020202020204" pitchFamily="34" charset="0"/>
              </a:rPr>
              <a:t> voucher. </a:t>
            </a:r>
          </a:p>
          <a:p>
            <a:pPr algn="just">
              <a:spcAft>
                <a:spcPts val="1200"/>
              </a:spcAft>
            </a:pPr>
            <a:r>
              <a:rPr lang="en-ID" dirty="0">
                <a:solidFill>
                  <a:srgbClr val="000000"/>
                </a:solidFill>
                <a:latin typeface="Arial" panose="020B0604020202020204" pitchFamily="34" charset="0"/>
              </a:rPr>
              <a:t>Pada </a:t>
            </a:r>
            <a:r>
              <a:rPr lang="en-ID" dirty="0" err="1">
                <a:solidFill>
                  <a:srgbClr val="000000"/>
                </a:solidFill>
                <a:latin typeface="Arial" panose="020B0604020202020204" pitchFamily="34" charset="0"/>
              </a:rPr>
              <a:t>tahun</a:t>
            </a:r>
            <a:r>
              <a:rPr lang="en-ID" dirty="0">
                <a:solidFill>
                  <a:srgbClr val="000000"/>
                </a:solidFill>
                <a:latin typeface="Arial" panose="020B0604020202020204" pitchFamily="34" charset="0"/>
              </a:rPr>
              <a:t> 2018 juga </a:t>
            </a:r>
            <a:r>
              <a:rPr lang="en-ID" dirty="0" err="1">
                <a:solidFill>
                  <a:srgbClr val="000000"/>
                </a:solidFill>
                <a:latin typeface="Arial" panose="020B0604020202020204" pitchFamily="34" charset="0"/>
              </a:rPr>
              <a:t>ditemukan</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untuk</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pertama</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kalinya</a:t>
            </a:r>
            <a:r>
              <a:rPr lang="en-ID" dirty="0">
                <a:solidFill>
                  <a:srgbClr val="000000"/>
                </a:solidFill>
                <a:latin typeface="Arial" panose="020B0604020202020204" pitchFamily="34" charset="0"/>
              </a:rPr>
              <a:t> 3 </a:t>
            </a:r>
            <a:r>
              <a:rPr lang="en-ID" dirty="0" err="1">
                <a:solidFill>
                  <a:srgbClr val="000000"/>
                </a:solidFill>
                <a:latin typeface="Arial" panose="020B0604020202020204" pitchFamily="34" charset="0"/>
              </a:rPr>
              <a:t>pembayaran</a:t>
            </a:r>
            <a:r>
              <a:rPr lang="en-ID" dirty="0">
                <a:solidFill>
                  <a:srgbClr val="000000"/>
                </a:solidFill>
                <a:latin typeface="Arial" panose="020B0604020202020204" pitchFamily="34" charset="0"/>
              </a:rPr>
              <a:t> yang </a:t>
            </a:r>
            <a:r>
              <a:rPr lang="en-ID" dirty="0" err="1">
                <a:solidFill>
                  <a:srgbClr val="000000"/>
                </a:solidFill>
                <a:latin typeface="Arial" panose="020B0604020202020204" pitchFamily="34" charset="0"/>
              </a:rPr>
              <a:t>belum</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atau</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tidak</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terdefinisi</a:t>
            </a:r>
            <a:r>
              <a:rPr lang="en-ID" dirty="0">
                <a:solidFill>
                  <a:srgbClr val="000000"/>
                </a:solidFill>
                <a:latin typeface="Arial" panose="020B0604020202020204" pitchFamily="34" charset="0"/>
              </a:rPr>
              <a:t>.</a:t>
            </a:r>
          </a:p>
          <a:p>
            <a:pPr marL="114300" indent="0" algn="just">
              <a:spcAft>
                <a:spcPts val="1200"/>
              </a:spcAft>
              <a:buFont typeface="Arial"/>
              <a:buNone/>
            </a:pPr>
            <a:br>
              <a:rPr lang="en-ID" dirty="0"/>
            </a:br>
            <a:endParaRPr lang="en-ID" dirty="0"/>
          </a:p>
        </p:txBody>
      </p:sp>
    </p:spTree>
    <p:extLst>
      <p:ext uri="{BB962C8B-B14F-4D97-AF65-F5344CB8AC3E}">
        <p14:creationId xmlns:p14="http://schemas.microsoft.com/office/powerpoint/2010/main" val="4263505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Preparation</a:t>
            </a:r>
            <a:endParaRPr b="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sz="1500" dirty="0">
                <a:solidFill>
                  <a:schemeClr val="dk1"/>
                </a:solidFill>
              </a:rPr>
              <a:t>Langkah-langkah pengerjaan</a:t>
            </a:r>
          </a:p>
          <a:p>
            <a:pPr marL="457200" lvl="0" indent="-323850" algn="l" rtl="0">
              <a:spcBef>
                <a:spcPts val="0"/>
              </a:spcBef>
              <a:spcAft>
                <a:spcPts val="0"/>
              </a:spcAft>
              <a:buClr>
                <a:schemeClr val="dk1"/>
              </a:buClr>
              <a:buSzPts val="1500"/>
              <a:buChar char="●"/>
            </a:pPr>
            <a:r>
              <a:rPr lang="en-ID" sz="1500" dirty="0" err="1">
                <a:solidFill>
                  <a:schemeClr val="dk1"/>
                </a:solidFill>
              </a:rPr>
              <a:t>Membuat</a:t>
            </a:r>
            <a:r>
              <a:rPr lang="en-ID" sz="1500" dirty="0">
                <a:solidFill>
                  <a:schemeClr val="dk1"/>
                </a:solidFill>
              </a:rPr>
              <a:t> database </a:t>
            </a:r>
            <a:r>
              <a:rPr lang="en-ID" sz="1500" dirty="0" err="1">
                <a:solidFill>
                  <a:schemeClr val="dk1"/>
                </a:solidFill>
              </a:rPr>
              <a:t>baru</a:t>
            </a:r>
            <a:r>
              <a:rPr lang="en-ID" sz="1500" dirty="0">
                <a:solidFill>
                  <a:schemeClr val="dk1"/>
                </a:solidFill>
              </a:rPr>
              <a:t> </a:t>
            </a:r>
            <a:r>
              <a:rPr lang="en-ID" sz="1500" dirty="0" err="1">
                <a:solidFill>
                  <a:schemeClr val="dk1"/>
                </a:solidFill>
              </a:rPr>
              <a:t>beserta</a:t>
            </a:r>
            <a:r>
              <a:rPr lang="en-ID" sz="1500" dirty="0">
                <a:solidFill>
                  <a:schemeClr val="dk1"/>
                </a:solidFill>
              </a:rPr>
              <a:t> </a:t>
            </a:r>
            <a:r>
              <a:rPr lang="en-ID" sz="1500" dirty="0" err="1">
                <a:solidFill>
                  <a:schemeClr val="dk1"/>
                </a:solidFill>
              </a:rPr>
              <a:t>tabel-tabelnya</a:t>
            </a:r>
            <a:r>
              <a:rPr lang="en-ID" sz="1500" dirty="0">
                <a:solidFill>
                  <a:schemeClr val="dk1"/>
                </a:solidFill>
              </a:rPr>
              <a:t> </a:t>
            </a:r>
            <a:r>
              <a:rPr lang="en-ID" sz="1500" dirty="0" err="1">
                <a:solidFill>
                  <a:schemeClr val="dk1"/>
                </a:solidFill>
              </a:rPr>
              <a:t>untuk</a:t>
            </a:r>
            <a:r>
              <a:rPr lang="en-ID" sz="1500" dirty="0">
                <a:solidFill>
                  <a:schemeClr val="dk1"/>
                </a:solidFill>
              </a:rPr>
              <a:t> data yang </a:t>
            </a:r>
            <a:r>
              <a:rPr lang="en-ID" sz="1500" dirty="0" err="1">
                <a:solidFill>
                  <a:schemeClr val="dk1"/>
                </a:solidFill>
              </a:rPr>
              <a:t>sudah</a:t>
            </a:r>
            <a:r>
              <a:rPr lang="en-ID" sz="1500" dirty="0">
                <a:solidFill>
                  <a:schemeClr val="dk1"/>
                </a:solidFill>
              </a:rPr>
              <a:t> </a:t>
            </a:r>
            <a:r>
              <a:rPr lang="en-ID" sz="1500" dirty="0" err="1">
                <a:solidFill>
                  <a:schemeClr val="dk1"/>
                </a:solidFill>
              </a:rPr>
              <a:t>disiapkan</a:t>
            </a:r>
            <a:r>
              <a:rPr lang="en-ID" sz="1500" dirty="0">
                <a:solidFill>
                  <a:schemeClr val="dk1"/>
                </a:solidFill>
              </a:rPr>
              <a:t> </a:t>
            </a:r>
            <a:r>
              <a:rPr lang="en-ID" sz="1500" dirty="0" err="1">
                <a:solidFill>
                  <a:schemeClr val="dk1"/>
                </a:solidFill>
              </a:rPr>
              <a:t>dengan</a:t>
            </a:r>
            <a:r>
              <a:rPr lang="en-ID" sz="1500" dirty="0">
                <a:solidFill>
                  <a:schemeClr val="dk1"/>
                </a:solidFill>
              </a:rPr>
              <a:t> </a:t>
            </a:r>
            <a:r>
              <a:rPr lang="nn-NO" sz="1500" dirty="0">
                <a:solidFill>
                  <a:schemeClr val="dk1"/>
                </a:solidFill>
              </a:rPr>
              <a:t>memperhatikan tipe data pada setiap kolom.</a:t>
            </a:r>
            <a:endParaRPr lang="en-ID" sz="1500" dirty="0">
              <a:solidFill>
                <a:schemeClr val="dk1"/>
              </a:solidFill>
            </a:endParaRPr>
          </a:p>
          <a:p>
            <a:pPr marL="457200" lvl="0" indent="-323850" algn="l" rtl="0">
              <a:spcBef>
                <a:spcPts val="0"/>
              </a:spcBef>
              <a:spcAft>
                <a:spcPts val="0"/>
              </a:spcAft>
              <a:buClr>
                <a:schemeClr val="dk1"/>
              </a:buClr>
              <a:buSzPts val="1500"/>
              <a:buChar char="●"/>
            </a:pPr>
            <a:r>
              <a:rPr lang="en-ID" sz="1500" dirty="0">
                <a:solidFill>
                  <a:schemeClr val="dk1"/>
                </a:solidFill>
              </a:rPr>
              <a:t>Importing data csv </a:t>
            </a:r>
            <a:r>
              <a:rPr lang="en-ID" sz="1500" dirty="0" err="1">
                <a:solidFill>
                  <a:schemeClr val="dk1"/>
                </a:solidFill>
              </a:rPr>
              <a:t>ke</a:t>
            </a:r>
            <a:r>
              <a:rPr lang="en-ID" sz="1500" dirty="0">
                <a:solidFill>
                  <a:schemeClr val="dk1"/>
                </a:solidFill>
              </a:rPr>
              <a:t> </a:t>
            </a:r>
            <a:r>
              <a:rPr lang="en-ID" sz="1500" dirty="0" err="1">
                <a:solidFill>
                  <a:schemeClr val="dk1"/>
                </a:solidFill>
              </a:rPr>
              <a:t>dalam</a:t>
            </a:r>
            <a:r>
              <a:rPr lang="en-ID" sz="1500" dirty="0">
                <a:solidFill>
                  <a:schemeClr val="dk1"/>
                </a:solidFill>
              </a:rPr>
              <a:t> database </a:t>
            </a:r>
            <a:r>
              <a:rPr lang="en-ID" sz="1500" dirty="0" err="1">
                <a:solidFill>
                  <a:schemeClr val="dk1"/>
                </a:solidFill>
              </a:rPr>
              <a:t>sesuai</a:t>
            </a:r>
            <a:r>
              <a:rPr lang="en-ID" sz="1500" dirty="0">
                <a:solidFill>
                  <a:schemeClr val="dk1"/>
                </a:solidFill>
              </a:rPr>
              <a:t> </a:t>
            </a:r>
            <a:r>
              <a:rPr lang="en-ID" sz="1500" dirty="0" err="1">
                <a:solidFill>
                  <a:schemeClr val="dk1"/>
                </a:solidFill>
              </a:rPr>
              <a:t>dengan</a:t>
            </a:r>
            <a:r>
              <a:rPr lang="en-ID" sz="1500" dirty="0">
                <a:solidFill>
                  <a:schemeClr val="dk1"/>
                </a:solidFill>
              </a:rPr>
              <a:t> </a:t>
            </a:r>
            <a:r>
              <a:rPr lang="en-ID" sz="1500" dirty="0" err="1">
                <a:solidFill>
                  <a:schemeClr val="dk1"/>
                </a:solidFill>
              </a:rPr>
              <a:t>tempat</a:t>
            </a:r>
            <a:r>
              <a:rPr lang="en-ID" sz="1500" dirty="0">
                <a:solidFill>
                  <a:schemeClr val="dk1"/>
                </a:solidFill>
              </a:rPr>
              <a:t> </a:t>
            </a:r>
            <a:r>
              <a:rPr lang="en-ID" sz="1500" dirty="0" err="1">
                <a:solidFill>
                  <a:schemeClr val="dk1"/>
                </a:solidFill>
              </a:rPr>
              <a:t>penyimpanan</a:t>
            </a:r>
            <a:r>
              <a:rPr lang="en-ID" sz="1500" dirty="0">
                <a:solidFill>
                  <a:schemeClr val="dk1"/>
                </a:solidFill>
              </a:rPr>
              <a:t> dataset.</a:t>
            </a:r>
          </a:p>
          <a:p>
            <a:pPr marL="457200" lvl="0" indent="-323850" algn="l" rtl="0">
              <a:spcBef>
                <a:spcPts val="0"/>
              </a:spcBef>
              <a:spcAft>
                <a:spcPts val="0"/>
              </a:spcAft>
              <a:buClr>
                <a:schemeClr val="dk1"/>
              </a:buClr>
              <a:buSzPts val="1500"/>
              <a:buChar char="●"/>
            </a:pPr>
            <a:r>
              <a:rPr lang="en-ID" sz="1500" dirty="0" err="1">
                <a:solidFill>
                  <a:schemeClr val="dk1"/>
                </a:solidFill>
              </a:rPr>
              <a:t>Mengecek</a:t>
            </a:r>
            <a:r>
              <a:rPr lang="en-ID" sz="1500" dirty="0">
                <a:solidFill>
                  <a:schemeClr val="dk1"/>
                </a:solidFill>
              </a:rPr>
              <a:t> data </a:t>
            </a:r>
            <a:r>
              <a:rPr lang="en-ID" sz="1500" dirty="0" err="1">
                <a:solidFill>
                  <a:schemeClr val="dk1"/>
                </a:solidFill>
              </a:rPr>
              <a:t>duplikat</a:t>
            </a:r>
            <a:r>
              <a:rPr lang="en-ID" sz="1500" dirty="0">
                <a:solidFill>
                  <a:schemeClr val="dk1"/>
                </a:solidFill>
              </a:rPr>
              <a:t> pada </a:t>
            </a:r>
            <a:r>
              <a:rPr lang="en-ID" sz="1500" dirty="0" err="1">
                <a:solidFill>
                  <a:schemeClr val="dk1"/>
                </a:solidFill>
              </a:rPr>
              <a:t>kolom</a:t>
            </a:r>
            <a:r>
              <a:rPr lang="en-ID" sz="1500" dirty="0">
                <a:solidFill>
                  <a:schemeClr val="dk1"/>
                </a:solidFill>
              </a:rPr>
              <a:t> yang </a:t>
            </a:r>
            <a:r>
              <a:rPr lang="en-ID" sz="1500" dirty="0" err="1">
                <a:solidFill>
                  <a:schemeClr val="dk1"/>
                </a:solidFill>
              </a:rPr>
              <a:t>seharusnya</a:t>
            </a:r>
            <a:r>
              <a:rPr lang="en-ID" sz="1500" dirty="0">
                <a:solidFill>
                  <a:schemeClr val="dk1"/>
                </a:solidFill>
              </a:rPr>
              <a:t> </a:t>
            </a:r>
            <a:r>
              <a:rPr lang="en-ID" sz="1500" dirty="0" err="1">
                <a:solidFill>
                  <a:schemeClr val="dk1"/>
                </a:solidFill>
              </a:rPr>
              <a:t>bersifat</a:t>
            </a:r>
            <a:r>
              <a:rPr lang="en-ID" sz="1500" dirty="0">
                <a:solidFill>
                  <a:schemeClr val="dk1"/>
                </a:solidFill>
              </a:rPr>
              <a:t> unique.</a:t>
            </a:r>
          </a:p>
          <a:p>
            <a:pPr marL="457200" lvl="0" indent="-323850" algn="l" rtl="0">
              <a:spcBef>
                <a:spcPts val="0"/>
              </a:spcBef>
              <a:spcAft>
                <a:spcPts val="0"/>
              </a:spcAft>
              <a:buClr>
                <a:schemeClr val="dk1"/>
              </a:buClr>
              <a:buSzPts val="1500"/>
              <a:buChar char="●"/>
            </a:pPr>
            <a:r>
              <a:rPr lang="en-ID" sz="1500" dirty="0" err="1">
                <a:solidFill>
                  <a:schemeClr val="dk1"/>
                </a:solidFill>
              </a:rPr>
              <a:t>Menghapus</a:t>
            </a:r>
            <a:r>
              <a:rPr lang="en-ID" sz="1500" dirty="0">
                <a:solidFill>
                  <a:schemeClr val="dk1"/>
                </a:solidFill>
              </a:rPr>
              <a:t> data </a:t>
            </a:r>
            <a:r>
              <a:rPr lang="en-ID" sz="1500" dirty="0" err="1">
                <a:solidFill>
                  <a:schemeClr val="dk1"/>
                </a:solidFill>
              </a:rPr>
              <a:t>duplikat</a:t>
            </a:r>
            <a:r>
              <a:rPr lang="en-ID" sz="1500" dirty="0">
                <a:solidFill>
                  <a:schemeClr val="dk1"/>
                </a:solidFill>
              </a:rPr>
              <a:t> pada table </a:t>
            </a:r>
            <a:r>
              <a:rPr lang="en-ID" sz="1500" dirty="0" err="1">
                <a:solidFill>
                  <a:schemeClr val="dk1"/>
                </a:solidFill>
              </a:rPr>
              <a:t>geolocations_dataset</a:t>
            </a:r>
            <a:r>
              <a:rPr lang="en-ID" sz="1500" dirty="0">
                <a:solidFill>
                  <a:schemeClr val="dk1"/>
                </a:solidFill>
              </a:rPr>
              <a:t> </a:t>
            </a:r>
            <a:r>
              <a:rPr lang="en-ID" sz="1500" dirty="0" err="1">
                <a:solidFill>
                  <a:schemeClr val="dk1"/>
                </a:solidFill>
              </a:rPr>
              <a:t>kolom</a:t>
            </a:r>
            <a:r>
              <a:rPr lang="en-ID" sz="1500" dirty="0">
                <a:solidFill>
                  <a:schemeClr val="dk1"/>
                </a:solidFill>
              </a:rPr>
              <a:t> </a:t>
            </a:r>
            <a:r>
              <a:rPr lang="en-ID" sz="1500" dirty="0" err="1">
                <a:solidFill>
                  <a:schemeClr val="dk1"/>
                </a:solidFill>
              </a:rPr>
              <a:t>zip_code_prefix</a:t>
            </a:r>
            <a:r>
              <a:rPr lang="en-ID" sz="1500" dirty="0">
                <a:solidFill>
                  <a:schemeClr val="dk1"/>
                </a:solidFill>
              </a:rPr>
              <a:t> agar </a:t>
            </a:r>
            <a:r>
              <a:rPr lang="en-ID" sz="1500" dirty="0" err="1">
                <a:solidFill>
                  <a:schemeClr val="dk1"/>
                </a:solidFill>
              </a:rPr>
              <a:t>dapat</a:t>
            </a:r>
            <a:r>
              <a:rPr lang="en-ID" sz="1500" dirty="0">
                <a:solidFill>
                  <a:schemeClr val="dk1"/>
                </a:solidFill>
              </a:rPr>
              <a:t> </a:t>
            </a:r>
            <a:r>
              <a:rPr lang="en-ID" sz="1500" dirty="0" err="1">
                <a:solidFill>
                  <a:schemeClr val="dk1"/>
                </a:solidFill>
              </a:rPr>
              <a:t>dijadikan</a:t>
            </a:r>
            <a:r>
              <a:rPr lang="en-ID" sz="1500" dirty="0">
                <a:solidFill>
                  <a:schemeClr val="dk1"/>
                </a:solidFill>
              </a:rPr>
              <a:t> Primary Key (PK). Primary Key </a:t>
            </a:r>
            <a:r>
              <a:rPr lang="en-ID" sz="1500" dirty="0" err="1">
                <a:solidFill>
                  <a:schemeClr val="dk1"/>
                </a:solidFill>
              </a:rPr>
              <a:t>harus</a:t>
            </a:r>
            <a:r>
              <a:rPr lang="en-ID" sz="1500" dirty="0">
                <a:solidFill>
                  <a:schemeClr val="dk1"/>
                </a:solidFill>
              </a:rPr>
              <a:t> </a:t>
            </a:r>
            <a:r>
              <a:rPr lang="en-ID" sz="1500" dirty="0" err="1">
                <a:solidFill>
                  <a:schemeClr val="dk1"/>
                </a:solidFill>
              </a:rPr>
              <a:t>bersifat</a:t>
            </a:r>
            <a:r>
              <a:rPr lang="en-ID" sz="1500" dirty="0">
                <a:solidFill>
                  <a:schemeClr val="dk1"/>
                </a:solidFill>
              </a:rPr>
              <a:t> Unique.</a:t>
            </a:r>
          </a:p>
          <a:p>
            <a:pPr marL="457200" lvl="0" indent="-323850" algn="l" rtl="0">
              <a:spcBef>
                <a:spcPts val="0"/>
              </a:spcBef>
              <a:spcAft>
                <a:spcPts val="0"/>
              </a:spcAft>
              <a:buClr>
                <a:schemeClr val="dk1"/>
              </a:buClr>
              <a:buSzPts val="1500"/>
              <a:buChar char="●"/>
            </a:pPr>
            <a:r>
              <a:rPr lang="en-ID" sz="1500" dirty="0" err="1">
                <a:solidFill>
                  <a:schemeClr val="dk1"/>
                </a:solidFill>
              </a:rPr>
              <a:t>Menentukan</a:t>
            </a:r>
            <a:r>
              <a:rPr lang="en-ID" sz="1500" dirty="0">
                <a:solidFill>
                  <a:schemeClr val="dk1"/>
                </a:solidFill>
              </a:rPr>
              <a:t> Primary Key (PK) dan Foreign Key (FK) pada </a:t>
            </a:r>
            <a:r>
              <a:rPr lang="en-ID" sz="1500" dirty="0" err="1">
                <a:solidFill>
                  <a:schemeClr val="dk1"/>
                </a:solidFill>
              </a:rPr>
              <a:t>setiap</a:t>
            </a:r>
            <a:r>
              <a:rPr lang="en-ID" sz="1500" dirty="0">
                <a:solidFill>
                  <a:schemeClr val="dk1"/>
                </a:solidFill>
              </a:rPr>
              <a:t> table.</a:t>
            </a:r>
          </a:p>
          <a:p>
            <a:pPr marL="457200" lvl="0" indent="-323850" algn="l" rtl="0">
              <a:spcBef>
                <a:spcPts val="0"/>
              </a:spcBef>
              <a:spcAft>
                <a:spcPts val="0"/>
              </a:spcAft>
              <a:buClr>
                <a:schemeClr val="dk1"/>
              </a:buClr>
              <a:buSzPts val="1500"/>
              <a:buChar char="●"/>
            </a:pPr>
            <a:r>
              <a:rPr lang="en-ID" sz="1500" dirty="0" err="1">
                <a:solidFill>
                  <a:schemeClr val="dk1"/>
                </a:solidFill>
              </a:rPr>
              <a:t>Membuat</a:t>
            </a:r>
            <a:r>
              <a:rPr lang="en-ID" sz="1500" dirty="0">
                <a:solidFill>
                  <a:schemeClr val="dk1"/>
                </a:solidFill>
              </a:rPr>
              <a:t> Entity Relationship (ERD) </a:t>
            </a:r>
            <a:r>
              <a:rPr lang="en-ID" sz="1500" dirty="0" err="1">
                <a:solidFill>
                  <a:schemeClr val="dk1"/>
                </a:solidFill>
              </a:rPr>
              <a:t>antar</a:t>
            </a:r>
            <a:r>
              <a:rPr lang="en-ID" sz="1500" dirty="0">
                <a:solidFill>
                  <a:schemeClr val="dk1"/>
                </a:solidFill>
              </a:rPr>
              <a:t> </a:t>
            </a:r>
            <a:r>
              <a:rPr lang="en-ID" sz="1500" dirty="0" err="1">
                <a:solidFill>
                  <a:schemeClr val="dk1"/>
                </a:solidFill>
              </a:rPr>
              <a:t>tabel</a:t>
            </a:r>
            <a:r>
              <a:rPr lang="en-ID" sz="1500" dirty="0">
                <a:solidFill>
                  <a:schemeClr val="dk1"/>
                </a:solidFill>
              </a:rPr>
              <a:t> </a:t>
            </a:r>
            <a:r>
              <a:rPr lang="en-ID" sz="1500" dirty="0" err="1">
                <a:solidFill>
                  <a:schemeClr val="dk1"/>
                </a:solidFill>
              </a:rPr>
              <a:t>dengan</a:t>
            </a:r>
            <a:r>
              <a:rPr lang="en-ID" sz="1500" dirty="0">
                <a:solidFill>
                  <a:schemeClr val="dk1"/>
                </a:solidFill>
              </a:rPr>
              <a:t> </a:t>
            </a:r>
            <a:r>
              <a:rPr lang="en-ID" sz="1500" dirty="0" err="1">
                <a:solidFill>
                  <a:schemeClr val="dk1"/>
                </a:solidFill>
              </a:rPr>
              <a:t>memperhatikan</a:t>
            </a:r>
            <a:r>
              <a:rPr lang="en-ID" sz="1500" dirty="0">
                <a:solidFill>
                  <a:schemeClr val="dk1"/>
                </a:solidFill>
              </a:rPr>
              <a:t> </a:t>
            </a:r>
            <a:r>
              <a:rPr lang="en-ID" sz="1500" dirty="0" err="1">
                <a:solidFill>
                  <a:schemeClr val="dk1"/>
                </a:solidFill>
              </a:rPr>
              <a:t>hubungan</a:t>
            </a:r>
            <a:r>
              <a:rPr lang="en-ID" sz="1500" dirty="0">
                <a:solidFill>
                  <a:schemeClr val="dk1"/>
                </a:solidFill>
              </a:rPr>
              <a:t> pada </a:t>
            </a:r>
            <a:r>
              <a:rPr lang="en-ID" sz="1500" dirty="0" err="1">
                <a:solidFill>
                  <a:schemeClr val="dk1"/>
                </a:solidFill>
              </a:rPr>
              <a:t>setiap</a:t>
            </a:r>
            <a:r>
              <a:rPr lang="en-ID" sz="1500" dirty="0">
                <a:solidFill>
                  <a:schemeClr val="dk1"/>
                </a:solidFill>
              </a:rPr>
              <a:t> table.</a:t>
            </a:r>
            <a:br>
              <a:rPr lang="en" sz="1500" dirty="0">
                <a:solidFill>
                  <a:schemeClr val="dk1"/>
                </a:solidFill>
              </a:rPr>
            </a:br>
            <a:endParaRPr sz="1500" dirty="0">
              <a:solidFill>
                <a:schemeClr val="dk1"/>
              </a:solidFill>
            </a:endParaRPr>
          </a:p>
        </p:txBody>
      </p:sp>
      <p:sp>
        <p:nvSpPr>
          <p:cNvPr id="5" name="Google Shape;115;p27">
            <a:extLst>
              <a:ext uri="{FF2B5EF4-FFF2-40B4-BE49-F238E27FC236}">
                <a16:creationId xmlns:a16="http://schemas.microsoft.com/office/drawing/2014/main" id="{6BF88898-C94A-4A1D-9530-3CEA593E2289}"/>
              </a:ext>
            </a:extLst>
          </p:cNvPr>
          <p:cNvSpPr txBox="1"/>
          <p:nvPr/>
        </p:nvSpPr>
        <p:spPr>
          <a:xfrm>
            <a:off x="6089227" y="4319725"/>
            <a:ext cx="3054773" cy="969466"/>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 sz="1000" dirty="0">
                <a:solidFill>
                  <a:srgbClr val="000000"/>
                </a:solidFill>
              </a:rPr>
              <a:t>Query selengkapnya dapat dilihat disini</a:t>
            </a:r>
            <a:r>
              <a:rPr lang="en-ID" sz="1000" dirty="0">
                <a:solidFill>
                  <a:srgbClr val="000000"/>
                </a:solidFill>
              </a:rPr>
              <a:t> </a:t>
            </a:r>
            <a:r>
              <a:rPr lang="en-ID" sz="1000" dirty="0">
                <a:solidFill>
                  <a:srgbClr val="000000"/>
                </a:solidFill>
                <a:hlinkClick r:id="rId3"/>
              </a:rPr>
              <a:t>https://docs.google.com/document/d/1c6qpsIWCvLVX1yVgU_KC5R5USUZjjOr1/edit?usp=sharing&amp;ouid=118050082073262481520&amp;rtpof=true&amp;sd=true</a:t>
            </a:r>
            <a:endParaRPr lang="en-ID" sz="1000" dirty="0">
              <a:solidFill>
                <a:srgbClr val="000000"/>
              </a:solidFill>
            </a:endParaRPr>
          </a:p>
          <a:p>
            <a:pPr marL="0" lvl="0" indent="0" rtl="0">
              <a:lnSpc>
                <a:spcPct val="100000"/>
              </a:lnSpc>
              <a:spcBef>
                <a:spcPts val="0"/>
              </a:spcBef>
              <a:spcAft>
                <a:spcPts val="0"/>
              </a:spcAft>
              <a:buNone/>
            </a:pPr>
            <a:endParaRPr lang="en" sz="11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Preparation</a:t>
            </a:r>
            <a:endParaRPr b="1" dirty="0"/>
          </a:p>
        </p:txBody>
      </p:sp>
      <p:sp>
        <p:nvSpPr>
          <p:cNvPr id="114" name="Google Shape;114;p27"/>
          <p:cNvSpPr txBox="1">
            <a:spLocks noGrp="1"/>
          </p:cNvSpPr>
          <p:nvPr>
            <p:ph type="body" idx="1"/>
          </p:nvPr>
        </p:nvSpPr>
        <p:spPr>
          <a:xfrm>
            <a:off x="4138508" y="694266"/>
            <a:ext cx="4693794" cy="4228109"/>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400" b="1" dirty="0">
                <a:solidFill>
                  <a:schemeClr val="dk1"/>
                </a:solidFill>
              </a:rPr>
              <a:t>Dari </a:t>
            </a:r>
            <a:r>
              <a:rPr lang="en-US" sz="1400" b="1" dirty="0" err="1">
                <a:solidFill>
                  <a:schemeClr val="dk1"/>
                </a:solidFill>
              </a:rPr>
              <a:t>gambar</a:t>
            </a:r>
            <a:r>
              <a:rPr lang="en-US" sz="1400" b="1" dirty="0">
                <a:solidFill>
                  <a:schemeClr val="dk1"/>
                </a:solidFill>
              </a:rPr>
              <a:t> ERD </a:t>
            </a:r>
            <a:r>
              <a:rPr lang="en-US" sz="1400" b="1" dirty="0" err="1">
                <a:solidFill>
                  <a:schemeClr val="dk1"/>
                </a:solidFill>
              </a:rPr>
              <a:t>disamping</a:t>
            </a:r>
            <a:r>
              <a:rPr lang="en-US" sz="1400" b="1" dirty="0">
                <a:solidFill>
                  <a:schemeClr val="dk1"/>
                </a:solidFill>
              </a:rPr>
              <a:t> </a:t>
            </a:r>
            <a:r>
              <a:rPr lang="en-US" sz="1400" b="1" dirty="0" err="1">
                <a:solidFill>
                  <a:schemeClr val="dk1"/>
                </a:solidFill>
              </a:rPr>
              <a:t>dapat</a:t>
            </a:r>
            <a:r>
              <a:rPr lang="en-US" sz="1400" b="1" dirty="0">
                <a:solidFill>
                  <a:schemeClr val="dk1"/>
                </a:solidFill>
              </a:rPr>
              <a:t> </a:t>
            </a:r>
            <a:r>
              <a:rPr lang="en-US" sz="1400" b="1" dirty="0" err="1">
                <a:solidFill>
                  <a:schemeClr val="dk1"/>
                </a:solidFill>
              </a:rPr>
              <a:t>disimpulkan</a:t>
            </a:r>
            <a:r>
              <a:rPr lang="en-US" sz="1400" b="1" dirty="0">
                <a:solidFill>
                  <a:schemeClr val="dk1"/>
                </a:solidFill>
              </a:rPr>
              <a:t> </a:t>
            </a:r>
            <a:r>
              <a:rPr lang="en-US" sz="1400" b="1" dirty="0" err="1">
                <a:solidFill>
                  <a:schemeClr val="dk1"/>
                </a:solidFill>
              </a:rPr>
              <a:t>bahwa</a:t>
            </a:r>
            <a:r>
              <a:rPr lang="en-US" sz="1400" b="1" dirty="0">
                <a:solidFill>
                  <a:schemeClr val="dk1"/>
                </a:solidFill>
              </a:rPr>
              <a:t>:</a:t>
            </a:r>
          </a:p>
          <a:p>
            <a:pPr marL="476250" lvl="0" algn="l" rtl="0">
              <a:spcBef>
                <a:spcPts val="0"/>
              </a:spcBef>
              <a:spcAft>
                <a:spcPts val="0"/>
              </a:spcAft>
              <a:buClr>
                <a:schemeClr val="dk1"/>
              </a:buClr>
              <a:buSzPts val="1500"/>
              <a:buAutoNum type="arabicPeriod"/>
            </a:pPr>
            <a:r>
              <a:rPr lang="en-US" sz="1200" dirty="0" err="1">
                <a:solidFill>
                  <a:schemeClr val="dk1"/>
                </a:solidFill>
              </a:rPr>
              <a:t>customers_dataset</a:t>
            </a:r>
            <a:r>
              <a:rPr lang="en-US" sz="1200" dirty="0">
                <a:solidFill>
                  <a:schemeClr val="dk1"/>
                </a:solidFill>
              </a:rPr>
              <a:t> </a:t>
            </a:r>
            <a:r>
              <a:rPr lang="en-US" sz="1200" dirty="0" err="1">
                <a:solidFill>
                  <a:schemeClr val="dk1"/>
                </a:solidFill>
              </a:rPr>
              <a:t>mempunyai</a:t>
            </a:r>
            <a:r>
              <a:rPr lang="en-US" sz="1200" dirty="0">
                <a:solidFill>
                  <a:schemeClr val="dk1"/>
                </a:solidFill>
              </a:rPr>
              <a:t> </a:t>
            </a:r>
            <a:r>
              <a:rPr lang="en-US" sz="1200" dirty="0" err="1">
                <a:solidFill>
                  <a:schemeClr val="dk1"/>
                </a:solidFill>
              </a:rPr>
              <a:t>hubungan</a:t>
            </a:r>
            <a:r>
              <a:rPr lang="en-US" sz="1200" dirty="0">
                <a:solidFill>
                  <a:schemeClr val="dk1"/>
                </a:solidFill>
              </a:rPr>
              <a:t> one to many </a:t>
            </a:r>
            <a:r>
              <a:rPr lang="en-US" sz="1200" dirty="0" err="1">
                <a:solidFill>
                  <a:schemeClr val="dk1"/>
                </a:solidFill>
              </a:rPr>
              <a:t>dengan</a:t>
            </a:r>
            <a:r>
              <a:rPr lang="en-US" sz="1200" dirty="0">
                <a:solidFill>
                  <a:schemeClr val="dk1"/>
                </a:solidFill>
              </a:rPr>
              <a:t> </a:t>
            </a:r>
            <a:r>
              <a:rPr lang="en-US" sz="1200" dirty="0" err="1">
                <a:solidFill>
                  <a:schemeClr val="dk1"/>
                </a:solidFill>
              </a:rPr>
              <a:t>orders_dataset</a:t>
            </a:r>
            <a:r>
              <a:rPr lang="en-US" sz="1200" dirty="0">
                <a:solidFill>
                  <a:schemeClr val="dk1"/>
                </a:solidFill>
              </a:rPr>
              <a:t>.</a:t>
            </a:r>
          </a:p>
          <a:p>
            <a:pPr marL="476250" lvl="0" algn="l" rtl="0">
              <a:spcBef>
                <a:spcPts val="0"/>
              </a:spcBef>
              <a:spcAft>
                <a:spcPts val="0"/>
              </a:spcAft>
              <a:buClr>
                <a:schemeClr val="dk1"/>
              </a:buClr>
              <a:buSzPts val="1500"/>
              <a:buAutoNum type="arabicPeriod"/>
            </a:pPr>
            <a:r>
              <a:rPr lang="en-US" sz="1200" dirty="0" err="1">
                <a:solidFill>
                  <a:schemeClr val="dk1"/>
                </a:solidFill>
              </a:rPr>
              <a:t>orders_dataset</a:t>
            </a:r>
            <a:r>
              <a:rPr lang="en-US" sz="1200" dirty="0">
                <a:solidFill>
                  <a:schemeClr val="dk1"/>
                </a:solidFill>
              </a:rPr>
              <a:t> </a:t>
            </a:r>
            <a:r>
              <a:rPr lang="en-US" sz="1200" dirty="0" err="1">
                <a:solidFill>
                  <a:schemeClr val="dk1"/>
                </a:solidFill>
              </a:rPr>
              <a:t>mempunyai</a:t>
            </a:r>
            <a:r>
              <a:rPr lang="en-US" sz="1200" dirty="0">
                <a:solidFill>
                  <a:schemeClr val="dk1"/>
                </a:solidFill>
              </a:rPr>
              <a:t> </a:t>
            </a:r>
            <a:r>
              <a:rPr lang="en-US" sz="1200" dirty="0" err="1">
                <a:solidFill>
                  <a:schemeClr val="dk1"/>
                </a:solidFill>
              </a:rPr>
              <a:t>hubungan</a:t>
            </a:r>
            <a:r>
              <a:rPr lang="en-US" sz="1200" dirty="0">
                <a:solidFill>
                  <a:schemeClr val="dk1"/>
                </a:solidFill>
              </a:rPr>
              <a:t> one to many </a:t>
            </a:r>
            <a:r>
              <a:rPr lang="en-US" sz="1200" dirty="0" err="1">
                <a:solidFill>
                  <a:schemeClr val="dk1"/>
                </a:solidFill>
              </a:rPr>
              <a:t>dengan</a:t>
            </a:r>
            <a:r>
              <a:rPr lang="en-US" sz="1200" dirty="0">
                <a:solidFill>
                  <a:schemeClr val="dk1"/>
                </a:solidFill>
              </a:rPr>
              <a:t> </a:t>
            </a:r>
            <a:r>
              <a:rPr lang="en-US" sz="1200" dirty="0" err="1">
                <a:solidFill>
                  <a:schemeClr val="dk1"/>
                </a:solidFill>
              </a:rPr>
              <a:t>reviews_dataset</a:t>
            </a:r>
            <a:r>
              <a:rPr lang="en-US" sz="1200" dirty="0">
                <a:solidFill>
                  <a:schemeClr val="dk1"/>
                </a:solidFill>
              </a:rPr>
              <a:t>, </a:t>
            </a:r>
            <a:r>
              <a:rPr lang="en-US" sz="1200" dirty="0" err="1">
                <a:solidFill>
                  <a:schemeClr val="dk1"/>
                </a:solidFill>
              </a:rPr>
              <a:t>payments_dataset</a:t>
            </a:r>
            <a:r>
              <a:rPr lang="en-US" sz="1200" dirty="0">
                <a:solidFill>
                  <a:schemeClr val="dk1"/>
                </a:solidFill>
              </a:rPr>
              <a:t> dan </a:t>
            </a:r>
            <a:r>
              <a:rPr lang="en-US" sz="1200" dirty="0" err="1">
                <a:solidFill>
                  <a:schemeClr val="dk1"/>
                </a:solidFill>
              </a:rPr>
              <a:t>order_limits_dataset</a:t>
            </a:r>
            <a:r>
              <a:rPr lang="en-US" sz="1200" dirty="0">
                <a:solidFill>
                  <a:schemeClr val="dk1"/>
                </a:solidFill>
              </a:rPr>
              <a:t>.</a:t>
            </a:r>
          </a:p>
          <a:p>
            <a:pPr marL="476250">
              <a:buClr>
                <a:schemeClr val="dk1"/>
              </a:buClr>
              <a:buSzPts val="1500"/>
              <a:buFont typeface="Arial"/>
              <a:buAutoNum type="arabicPeriod"/>
            </a:pPr>
            <a:r>
              <a:rPr lang="en-US" sz="1200" dirty="0" err="1">
                <a:solidFill>
                  <a:schemeClr val="dk1"/>
                </a:solidFill>
              </a:rPr>
              <a:t>products_dataset</a:t>
            </a:r>
            <a:r>
              <a:rPr lang="en-US" sz="1200" dirty="0">
                <a:solidFill>
                  <a:schemeClr val="dk1"/>
                </a:solidFill>
              </a:rPr>
              <a:t> </a:t>
            </a:r>
            <a:r>
              <a:rPr lang="en-US" sz="1200" dirty="0" err="1">
                <a:solidFill>
                  <a:schemeClr val="dk1"/>
                </a:solidFill>
              </a:rPr>
              <a:t>mempunyai</a:t>
            </a:r>
            <a:r>
              <a:rPr lang="en-US" sz="1200" dirty="0">
                <a:solidFill>
                  <a:schemeClr val="dk1"/>
                </a:solidFill>
              </a:rPr>
              <a:t> </a:t>
            </a:r>
            <a:r>
              <a:rPr lang="en-US" sz="1200" dirty="0" err="1">
                <a:solidFill>
                  <a:schemeClr val="dk1"/>
                </a:solidFill>
              </a:rPr>
              <a:t>hubungan</a:t>
            </a:r>
            <a:r>
              <a:rPr lang="en-US" sz="1200" dirty="0">
                <a:solidFill>
                  <a:schemeClr val="dk1"/>
                </a:solidFill>
              </a:rPr>
              <a:t> one to many </a:t>
            </a:r>
            <a:r>
              <a:rPr lang="en-US" sz="1200" dirty="0" err="1">
                <a:solidFill>
                  <a:schemeClr val="dk1"/>
                </a:solidFill>
              </a:rPr>
              <a:t>dengan</a:t>
            </a:r>
            <a:r>
              <a:rPr lang="en-US" sz="1200" dirty="0">
                <a:solidFill>
                  <a:schemeClr val="dk1"/>
                </a:solidFill>
              </a:rPr>
              <a:t> </a:t>
            </a:r>
            <a:r>
              <a:rPr lang="en-US" sz="1200" dirty="0" err="1">
                <a:solidFill>
                  <a:schemeClr val="dk1"/>
                </a:solidFill>
              </a:rPr>
              <a:t>order_limits_dataset</a:t>
            </a:r>
            <a:r>
              <a:rPr lang="en-US" sz="1200" dirty="0">
                <a:solidFill>
                  <a:schemeClr val="dk1"/>
                </a:solidFill>
              </a:rPr>
              <a:t>.</a:t>
            </a:r>
          </a:p>
          <a:p>
            <a:pPr marL="476250">
              <a:buClr>
                <a:schemeClr val="dk1"/>
              </a:buClr>
              <a:buSzPts val="1500"/>
              <a:buFont typeface="Arial"/>
              <a:buAutoNum type="arabicPeriod"/>
            </a:pPr>
            <a:r>
              <a:rPr lang="en-US" sz="1200" dirty="0" err="1">
                <a:solidFill>
                  <a:schemeClr val="dk1"/>
                </a:solidFill>
              </a:rPr>
              <a:t>sellers_dataset</a:t>
            </a:r>
            <a:r>
              <a:rPr lang="en-US" sz="1200" dirty="0">
                <a:solidFill>
                  <a:schemeClr val="dk1"/>
                </a:solidFill>
              </a:rPr>
              <a:t> </a:t>
            </a:r>
            <a:r>
              <a:rPr lang="en-US" sz="1200" dirty="0" err="1">
                <a:solidFill>
                  <a:schemeClr val="dk1"/>
                </a:solidFill>
              </a:rPr>
              <a:t>mempunyai</a:t>
            </a:r>
            <a:r>
              <a:rPr lang="en-US" sz="1200" dirty="0">
                <a:solidFill>
                  <a:schemeClr val="dk1"/>
                </a:solidFill>
              </a:rPr>
              <a:t> </a:t>
            </a:r>
            <a:r>
              <a:rPr lang="en-US" sz="1200" dirty="0" err="1">
                <a:solidFill>
                  <a:schemeClr val="dk1"/>
                </a:solidFill>
              </a:rPr>
              <a:t>hubungan</a:t>
            </a:r>
            <a:r>
              <a:rPr lang="en-US" sz="1200" dirty="0">
                <a:solidFill>
                  <a:schemeClr val="dk1"/>
                </a:solidFill>
              </a:rPr>
              <a:t> one to many </a:t>
            </a:r>
            <a:r>
              <a:rPr lang="en-US" sz="1200" dirty="0" err="1">
                <a:solidFill>
                  <a:schemeClr val="dk1"/>
                </a:solidFill>
              </a:rPr>
              <a:t>dengan</a:t>
            </a:r>
            <a:r>
              <a:rPr lang="en-US" sz="1200" dirty="0">
                <a:solidFill>
                  <a:schemeClr val="dk1"/>
                </a:solidFill>
              </a:rPr>
              <a:t> </a:t>
            </a:r>
            <a:r>
              <a:rPr lang="en-US" sz="1200" dirty="0" err="1">
                <a:solidFill>
                  <a:schemeClr val="dk1"/>
                </a:solidFill>
              </a:rPr>
              <a:t>order_limits_dataset</a:t>
            </a:r>
            <a:r>
              <a:rPr lang="en-US" sz="1200" dirty="0">
                <a:solidFill>
                  <a:schemeClr val="dk1"/>
                </a:solidFill>
              </a:rPr>
              <a:t>.</a:t>
            </a:r>
          </a:p>
          <a:p>
            <a:pPr marL="476250">
              <a:buClr>
                <a:schemeClr val="dk1"/>
              </a:buClr>
              <a:buSzPts val="1500"/>
              <a:buFont typeface="Arial"/>
              <a:buAutoNum type="arabicPeriod"/>
            </a:pPr>
            <a:r>
              <a:rPr lang="en-US" sz="1200" dirty="0" err="1">
                <a:solidFill>
                  <a:schemeClr val="dk1"/>
                </a:solidFill>
              </a:rPr>
              <a:t>geolocations_dataset</a:t>
            </a:r>
            <a:r>
              <a:rPr lang="en-US" sz="1200" dirty="0">
                <a:solidFill>
                  <a:schemeClr val="dk1"/>
                </a:solidFill>
              </a:rPr>
              <a:t> </a:t>
            </a:r>
            <a:r>
              <a:rPr lang="en-US" sz="1200" dirty="0" err="1">
                <a:solidFill>
                  <a:schemeClr val="dk1"/>
                </a:solidFill>
              </a:rPr>
              <a:t>mempunyai</a:t>
            </a:r>
            <a:r>
              <a:rPr lang="en-US" sz="1200" dirty="0">
                <a:solidFill>
                  <a:schemeClr val="dk1"/>
                </a:solidFill>
              </a:rPr>
              <a:t> </a:t>
            </a:r>
            <a:r>
              <a:rPr lang="en-US" sz="1200" dirty="0" err="1">
                <a:solidFill>
                  <a:schemeClr val="dk1"/>
                </a:solidFill>
              </a:rPr>
              <a:t>hubungan</a:t>
            </a:r>
            <a:r>
              <a:rPr lang="en-US" sz="1200" dirty="0">
                <a:solidFill>
                  <a:schemeClr val="dk1"/>
                </a:solidFill>
              </a:rPr>
              <a:t> one to many </a:t>
            </a:r>
            <a:r>
              <a:rPr lang="en-US" sz="1200" dirty="0" err="1">
                <a:solidFill>
                  <a:schemeClr val="dk1"/>
                </a:solidFill>
              </a:rPr>
              <a:t>dengan</a:t>
            </a:r>
            <a:r>
              <a:rPr lang="en-US" sz="1200" dirty="0">
                <a:solidFill>
                  <a:schemeClr val="dk1"/>
                </a:solidFill>
              </a:rPr>
              <a:t> </a:t>
            </a:r>
            <a:r>
              <a:rPr lang="en-US" sz="1200" dirty="0" err="1">
                <a:solidFill>
                  <a:schemeClr val="dk1"/>
                </a:solidFill>
              </a:rPr>
              <a:t>customers_dataset</a:t>
            </a:r>
            <a:r>
              <a:rPr lang="en-US" sz="1200" dirty="0">
                <a:solidFill>
                  <a:schemeClr val="dk1"/>
                </a:solidFill>
              </a:rPr>
              <a:t> dan </a:t>
            </a:r>
            <a:r>
              <a:rPr lang="en-US" sz="1200" dirty="0" err="1">
                <a:solidFill>
                  <a:schemeClr val="dk1"/>
                </a:solidFill>
              </a:rPr>
              <a:t>sellers_dataset</a:t>
            </a:r>
            <a:endParaRPr lang="en-US" sz="1200" dirty="0">
              <a:solidFill>
                <a:schemeClr val="dk1"/>
              </a:solidFill>
            </a:endParaRPr>
          </a:p>
          <a:p>
            <a:pPr marL="476250" lvl="0" algn="l" rtl="0">
              <a:spcBef>
                <a:spcPts val="0"/>
              </a:spcBef>
              <a:spcAft>
                <a:spcPts val="0"/>
              </a:spcAft>
              <a:buClr>
                <a:schemeClr val="dk1"/>
              </a:buClr>
              <a:buSzPts val="1500"/>
              <a:buAutoNum type="arabicPeriod"/>
            </a:pPr>
            <a:endParaRPr sz="1500" dirty="0">
              <a:solidFill>
                <a:schemeClr val="dk1"/>
              </a:solidFill>
            </a:endParaRPr>
          </a:p>
        </p:txBody>
      </p:sp>
      <p:pic>
        <p:nvPicPr>
          <p:cNvPr id="3" name="Picture 2">
            <a:extLst>
              <a:ext uri="{FF2B5EF4-FFF2-40B4-BE49-F238E27FC236}">
                <a16:creationId xmlns:a16="http://schemas.microsoft.com/office/drawing/2014/main" id="{0E7B92D7-F326-4FA9-A077-F50D26DC4E06}"/>
              </a:ext>
            </a:extLst>
          </p:cNvPr>
          <p:cNvPicPr>
            <a:picLocks noChangeAspect="1"/>
          </p:cNvPicPr>
          <p:nvPr/>
        </p:nvPicPr>
        <p:blipFill rotWithShape="1">
          <a:blip r:embed="rId3"/>
          <a:srcRect r="26587" b="8773"/>
          <a:stretch/>
        </p:blipFill>
        <p:spPr>
          <a:xfrm>
            <a:off x="237194" y="694266"/>
            <a:ext cx="3961604" cy="4148667"/>
          </a:xfrm>
          <a:prstGeom prst="rect">
            <a:avLst/>
          </a:prstGeom>
        </p:spPr>
      </p:pic>
      <p:sp>
        <p:nvSpPr>
          <p:cNvPr id="7" name="Google Shape;115;p27">
            <a:extLst>
              <a:ext uri="{FF2B5EF4-FFF2-40B4-BE49-F238E27FC236}">
                <a16:creationId xmlns:a16="http://schemas.microsoft.com/office/drawing/2014/main" id="{4DF785BD-22BA-4BE3-9645-1978E864DDC3}"/>
              </a:ext>
            </a:extLst>
          </p:cNvPr>
          <p:cNvSpPr txBox="1"/>
          <p:nvPr/>
        </p:nvSpPr>
        <p:spPr>
          <a:xfrm>
            <a:off x="6089227" y="4471194"/>
            <a:ext cx="3054773" cy="846355"/>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 sz="1000" dirty="0">
                <a:solidFill>
                  <a:srgbClr val="000000"/>
                </a:solidFill>
              </a:rPr>
              <a:t>Lihat atau Download ERD disini</a:t>
            </a:r>
          </a:p>
          <a:p>
            <a:pPr marL="0" lvl="0" indent="0" rtl="0">
              <a:lnSpc>
                <a:spcPct val="100000"/>
              </a:lnSpc>
              <a:spcBef>
                <a:spcPts val="0"/>
              </a:spcBef>
              <a:spcAft>
                <a:spcPts val="0"/>
              </a:spcAft>
              <a:buNone/>
            </a:pPr>
            <a:r>
              <a:rPr lang="en-ID" sz="1100" dirty="0">
                <a:solidFill>
                  <a:srgbClr val="000000"/>
                </a:solidFill>
                <a:hlinkClick r:id="rId4"/>
              </a:rPr>
              <a:t>https://drive.google.com/file/d/1jv-9W14EL8h-F7XI7O8NgaZH5djNf94W/view?usp=sharing</a:t>
            </a:r>
            <a:endParaRPr lang="en-ID" sz="1100" dirty="0">
              <a:solidFill>
                <a:srgbClr val="000000"/>
              </a:solidFill>
            </a:endParaRPr>
          </a:p>
          <a:p>
            <a:pPr marL="0" lvl="0" indent="0" rtl="0">
              <a:lnSpc>
                <a:spcPct val="100000"/>
              </a:lnSpc>
              <a:spcBef>
                <a:spcPts val="0"/>
              </a:spcBef>
              <a:spcAft>
                <a:spcPts val="0"/>
              </a:spcAft>
              <a:buNone/>
            </a:pPr>
            <a:endParaRPr sz="1100" dirty="0">
              <a:solidFill>
                <a:srgbClr val="000000"/>
              </a:solidFill>
            </a:endParaRPr>
          </a:p>
        </p:txBody>
      </p:sp>
    </p:spTree>
    <p:extLst>
      <p:ext uri="{BB962C8B-B14F-4D97-AF65-F5344CB8AC3E}">
        <p14:creationId xmlns:p14="http://schemas.microsoft.com/office/powerpoint/2010/main" val="1827099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311700" y="863950"/>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ID" sz="1500" dirty="0">
                <a:solidFill>
                  <a:schemeClr val="dk1"/>
                </a:solidFill>
              </a:rPr>
              <a:t>Rata-rata Monthly Active User (MAU) per </a:t>
            </a:r>
            <a:r>
              <a:rPr lang="en-ID" sz="1500" dirty="0" err="1">
                <a:solidFill>
                  <a:schemeClr val="dk1"/>
                </a:solidFill>
              </a:rPr>
              <a:t>tahun</a:t>
            </a:r>
            <a:endParaRPr lang="en-ID" sz="1500" dirty="0">
              <a:solidFill>
                <a:schemeClr val="dk1"/>
              </a:solidFill>
            </a:endParaRPr>
          </a:p>
          <a:p>
            <a:pPr marL="457200" lvl="0" indent="-323850" algn="l" rtl="0">
              <a:spcBef>
                <a:spcPts val="0"/>
              </a:spcBef>
              <a:spcAft>
                <a:spcPts val="0"/>
              </a:spcAft>
              <a:buClr>
                <a:schemeClr val="dk1"/>
              </a:buClr>
              <a:buSzPts val="1500"/>
              <a:buChar char="●"/>
            </a:pPr>
            <a:endParaRPr lang="en-ID" sz="1500" dirty="0">
              <a:solidFill>
                <a:schemeClr val="dk1"/>
              </a:solidFill>
            </a:endParaRPr>
          </a:p>
        </p:txBody>
      </p:sp>
      <p:sp>
        <p:nvSpPr>
          <p:cNvPr id="4" name="TextBox 3">
            <a:extLst>
              <a:ext uri="{FF2B5EF4-FFF2-40B4-BE49-F238E27FC236}">
                <a16:creationId xmlns:a16="http://schemas.microsoft.com/office/drawing/2014/main" id="{6857B4F2-A608-4B38-8980-C72346DB71B3}"/>
              </a:ext>
            </a:extLst>
          </p:cNvPr>
          <p:cNvSpPr txBox="1"/>
          <p:nvPr/>
        </p:nvSpPr>
        <p:spPr>
          <a:xfrm>
            <a:off x="4450080" y="1314232"/>
            <a:ext cx="4488000" cy="2893100"/>
          </a:xfrm>
          <a:prstGeom prst="rect">
            <a:avLst/>
          </a:prstGeom>
          <a:noFill/>
        </p:spPr>
        <p:txBody>
          <a:bodyPr wrap="square" rtlCol="0">
            <a:spAutoFit/>
          </a:bodyPr>
          <a:lstStyle/>
          <a:p>
            <a:pPr algn="just"/>
            <a:r>
              <a:rPr lang="en-US" dirty="0" err="1"/>
              <a:t>Tabel</a:t>
            </a:r>
            <a:r>
              <a:rPr lang="en-US" dirty="0"/>
              <a:t> </a:t>
            </a:r>
            <a:r>
              <a:rPr lang="en-US" dirty="0" err="1"/>
              <a:t>disamping</a:t>
            </a:r>
            <a:r>
              <a:rPr lang="en-US" dirty="0"/>
              <a:t> </a:t>
            </a:r>
            <a:r>
              <a:rPr lang="en-US" dirty="0" err="1"/>
              <a:t>menampilkan</a:t>
            </a:r>
            <a:r>
              <a:rPr lang="en-US" dirty="0"/>
              <a:t> rata-rata Monthly Active User (MAU) </a:t>
            </a:r>
            <a:r>
              <a:rPr lang="en-US" dirty="0" err="1"/>
              <a:t>pertahun</a:t>
            </a:r>
            <a:r>
              <a:rPr lang="en-US" dirty="0"/>
              <a:t>. MAU </a:t>
            </a:r>
            <a:r>
              <a:rPr lang="en-US" dirty="0" err="1"/>
              <a:t>ini</a:t>
            </a:r>
            <a:r>
              <a:rPr lang="en-US" dirty="0"/>
              <a:t> </a:t>
            </a:r>
            <a:r>
              <a:rPr lang="en-US" dirty="0" err="1"/>
              <a:t>adalah</a:t>
            </a:r>
            <a:r>
              <a:rPr lang="en-US" dirty="0"/>
              <a:t> salah </a:t>
            </a:r>
            <a:r>
              <a:rPr lang="en-US" dirty="0" err="1"/>
              <a:t>satu</a:t>
            </a:r>
            <a:r>
              <a:rPr lang="en-US" dirty="0"/>
              <a:t> variable </a:t>
            </a:r>
            <a:r>
              <a:rPr lang="en-US" dirty="0" err="1"/>
              <a:t>untuk</a:t>
            </a:r>
            <a:r>
              <a:rPr lang="en-US" dirty="0"/>
              <a:t> </a:t>
            </a:r>
            <a:r>
              <a:rPr lang="en-US" dirty="0" err="1"/>
              <a:t>menentukan</a:t>
            </a:r>
            <a:r>
              <a:rPr lang="en-US" dirty="0"/>
              <a:t> </a:t>
            </a:r>
            <a:r>
              <a:rPr lang="en-US" dirty="0" err="1"/>
              <a:t>apakah</a:t>
            </a:r>
            <a:r>
              <a:rPr lang="en-US" dirty="0"/>
              <a:t> </a:t>
            </a:r>
            <a:r>
              <a:rPr lang="en-US" dirty="0" err="1"/>
              <a:t>pertumbuhan</a:t>
            </a:r>
            <a:r>
              <a:rPr lang="en-US" dirty="0"/>
              <a:t> </a:t>
            </a:r>
            <a:r>
              <a:rPr lang="en-US" dirty="0" err="1"/>
              <a:t>pelanggan</a:t>
            </a:r>
            <a:r>
              <a:rPr lang="en-US" dirty="0"/>
              <a:t> </a:t>
            </a:r>
            <a:r>
              <a:rPr lang="en-US" dirty="0" err="1"/>
              <a:t>dalam</a:t>
            </a:r>
            <a:r>
              <a:rPr lang="en-US" dirty="0"/>
              <a:t> </a:t>
            </a:r>
            <a:r>
              <a:rPr lang="en-US" dirty="0" err="1"/>
              <a:t>suatu</a:t>
            </a:r>
            <a:r>
              <a:rPr lang="en-US" dirty="0"/>
              <a:t> </a:t>
            </a:r>
            <a:r>
              <a:rPr lang="en-US" dirty="0" err="1"/>
              <a:t>bisnis</a:t>
            </a:r>
            <a:r>
              <a:rPr lang="en-US" dirty="0"/>
              <a:t> </a:t>
            </a:r>
            <a:r>
              <a:rPr lang="en-US" dirty="0" err="1"/>
              <a:t>itu</a:t>
            </a:r>
            <a:r>
              <a:rPr lang="en-US" dirty="0"/>
              <a:t> </a:t>
            </a:r>
            <a:r>
              <a:rPr lang="en-US" dirty="0" err="1"/>
              <a:t>baik</a:t>
            </a:r>
            <a:r>
              <a:rPr lang="en-US" dirty="0"/>
              <a:t> </a:t>
            </a:r>
            <a:r>
              <a:rPr lang="en-US" dirty="0" err="1"/>
              <a:t>atau</a:t>
            </a:r>
            <a:r>
              <a:rPr lang="en-US" dirty="0"/>
              <a:t> </a:t>
            </a:r>
            <a:r>
              <a:rPr lang="en-US" dirty="0" err="1"/>
              <a:t>buruk</a:t>
            </a:r>
            <a:r>
              <a:rPr lang="en-US" dirty="0"/>
              <a:t>. </a:t>
            </a:r>
          </a:p>
          <a:p>
            <a:pPr algn="just"/>
            <a:endParaRPr lang="en-US" dirty="0"/>
          </a:p>
          <a:p>
            <a:pPr algn="just"/>
            <a:r>
              <a:rPr lang="en-US" dirty="0" err="1"/>
              <a:t>Dapat</a:t>
            </a:r>
            <a:r>
              <a:rPr lang="en-US" dirty="0"/>
              <a:t> </a:t>
            </a:r>
            <a:r>
              <a:rPr lang="en-US" dirty="0" err="1"/>
              <a:t>dilihat</a:t>
            </a:r>
            <a:r>
              <a:rPr lang="en-US" dirty="0"/>
              <a:t> </a:t>
            </a:r>
            <a:r>
              <a:rPr lang="en-US" dirty="0" err="1"/>
              <a:t>bahwa</a:t>
            </a:r>
            <a:r>
              <a:rPr lang="en-US" dirty="0"/>
              <a:t> </a:t>
            </a:r>
            <a:r>
              <a:rPr lang="en-US" dirty="0" err="1"/>
              <a:t>nilai</a:t>
            </a:r>
            <a:r>
              <a:rPr lang="en-US" dirty="0"/>
              <a:t> </a:t>
            </a:r>
            <a:r>
              <a:rPr lang="en-US" dirty="0" err="1"/>
              <a:t>dari</a:t>
            </a:r>
            <a:r>
              <a:rPr lang="en-US" dirty="0"/>
              <a:t> MAU </a:t>
            </a:r>
            <a:r>
              <a:rPr lang="en-US" dirty="0" err="1"/>
              <a:t>ini</a:t>
            </a:r>
            <a:r>
              <a:rPr lang="en-US" dirty="0"/>
              <a:t> </a:t>
            </a:r>
            <a:r>
              <a:rPr lang="en-US" dirty="0" err="1"/>
              <a:t>meningkat</a:t>
            </a:r>
            <a:r>
              <a:rPr lang="en-US" dirty="0"/>
              <a:t> </a:t>
            </a:r>
            <a:r>
              <a:rPr lang="en-US" dirty="0" err="1"/>
              <a:t>disetiap</a:t>
            </a:r>
            <a:r>
              <a:rPr lang="en-US" dirty="0"/>
              <a:t> </a:t>
            </a:r>
            <a:r>
              <a:rPr lang="en-US" dirty="0" err="1"/>
              <a:t>tahunnya</a:t>
            </a:r>
            <a:r>
              <a:rPr lang="en-US" dirty="0"/>
              <a:t>. </a:t>
            </a:r>
            <a:r>
              <a:rPr lang="en-US" dirty="0" err="1"/>
              <a:t>Peningkatan</a:t>
            </a:r>
            <a:r>
              <a:rPr lang="en-US" dirty="0"/>
              <a:t> </a:t>
            </a:r>
            <a:r>
              <a:rPr lang="en-US" dirty="0" err="1"/>
              <a:t>terbesar</a:t>
            </a:r>
            <a:r>
              <a:rPr lang="en-US" dirty="0"/>
              <a:t> </a:t>
            </a:r>
            <a:r>
              <a:rPr lang="en-US" dirty="0" err="1"/>
              <a:t>terjadi</a:t>
            </a:r>
            <a:r>
              <a:rPr lang="en-US" dirty="0"/>
              <a:t> di </a:t>
            </a:r>
            <a:r>
              <a:rPr lang="en-US" dirty="0" err="1"/>
              <a:t>tahun</a:t>
            </a:r>
            <a:r>
              <a:rPr lang="en-US" dirty="0"/>
              <a:t> 2017 </a:t>
            </a:r>
            <a:r>
              <a:rPr lang="en-US" dirty="0" err="1"/>
              <a:t>dengan</a:t>
            </a:r>
            <a:r>
              <a:rPr lang="en-US" dirty="0"/>
              <a:t> </a:t>
            </a:r>
            <a:r>
              <a:rPr lang="en-US" dirty="0" err="1"/>
              <a:t>nilai</a:t>
            </a:r>
            <a:r>
              <a:rPr lang="en-US" dirty="0"/>
              <a:t> 3695 user </a:t>
            </a:r>
            <a:r>
              <a:rPr lang="en-US" dirty="0" err="1"/>
              <a:t>atau</a:t>
            </a:r>
            <a:r>
              <a:rPr lang="en-US" dirty="0"/>
              <a:t> 3586 </a:t>
            </a:r>
            <a:r>
              <a:rPr lang="en-US" dirty="0" err="1"/>
              <a:t>lebih</a:t>
            </a:r>
            <a:r>
              <a:rPr lang="en-US" dirty="0"/>
              <a:t> </a:t>
            </a:r>
            <a:r>
              <a:rPr lang="en-US" dirty="0" err="1"/>
              <a:t>tinggi</a:t>
            </a:r>
            <a:r>
              <a:rPr lang="en-US" dirty="0"/>
              <a:t> </a:t>
            </a:r>
            <a:r>
              <a:rPr lang="en-US" dirty="0" err="1"/>
              <a:t>dari</a:t>
            </a:r>
            <a:r>
              <a:rPr lang="en-US" dirty="0"/>
              <a:t> </a:t>
            </a:r>
            <a:r>
              <a:rPr lang="en-US" dirty="0" err="1"/>
              <a:t>tahun</a:t>
            </a:r>
            <a:r>
              <a:rPr lang="en-US" dirty="0"/>
              <a:t> </a:t>
            </a:r>
            <a:r>
              <a:rPr lang="en-US" dirty="0" err="1"/>
              <a:t>sebelumnya</a:t>
            </a:r>
            <a:r>
              <a:rPr lang="en-US" dirty="0"/>
              <a:t>.</a:t>
            </a:r>
          </a:p>
          <a:p>
            <a:pPr algn="just"/>
            <a:endParaRPr lang="en-US" dirty="0"/>
          </a:p>
          <a:p>
            <a:pPr algn="just"/>
            <a:endParaRPr lang="en-US" dirty="0"/>
          </a:p>
          <a:p>
            <a:pPr algn="just"/>
            <a:r>
              <a:rPr lang="en-US" dirty="0"/>
              <a:t>Hal </a:t>
            </a:r>
            <a:r>
              <a:rPr lang="en-US" dirty="0" err="1"/>
              <a:t>ini</a:t>
            </a:r>
            <a:r>
              <a:rPr lang="en-US" dirty="0"/>
              <a:t> juga </a:t>
            </a:r>
            <a:r>
              <a:rPr lang="en-US" dirty="0" err="1"/>
              <a:t>didukung</a:t>
            </a:r>
            <a:r>
              <a:rPr lang="en-US" dirty="0"/>
              <a:t> oleh </a:t>
            </a:r>
            <a:r>
              <a:rPr lang="en-US" dirty="0" err="1"/>
              <a:t>grafik</a:t>
            </a:r>
            <a:r>
              <a:rPr lang="en-US" dirty="0"/>
              <a:t> Average MAU </a:t>
            </a:r>
            <a:r>
              <a:rPr lang="en-US" dirty="0" err="1"/>
              <a:t>pertahun</a:t>
            </a:r>
            <a:r>
              <a:rPr lang="en-US" dirty="0"/>
              <a:t>.</a:t>
            </a:r>
            <a:endParaRPr lang="en-ID" dirty="0"/>
          </a:p>
        </p:txBody>
      </p:sp>
      <p:pic>
        <p:nvPicPr>
          <p:cNvPr id="6" name="Picture 5">
            <a:extLst>
              <a:ext uri="{FF2B5EF4-FFF2-40B4-BE49-F238E27FC236}">
                <a16:creationId xmlns:a16="http://schemas.microsoft.com/office/drawing/2014/main" id="{692FEC25-384E-419A-9BD3-30A0D720135A}"/>
              </a:ext>
            </a:extLst>
          </p:cNvPr>
          <p:cNvPicPr>
            <a:picLocks noChangeAspect="1"/>
          </p:cNvPicPr>
          <p:nvPr/>
        </p:nvPicPr>
        <p:blipFill>
          <a:blip r:embed="rId3"/>
          <a:stretch>
            <a:fillRect/>
          </a:stretch>
        </p:blipFill>
        <p:spPr>
          <a:xfrm>
            <a:off x="917931" y="1383651"/>
            <a:ext cx="3109897" cy="1413590"/>
          </a:xfrm>
          <a:prstGeom prst="rect">
            <a:avLst/>
          </a:prstGeom>
        </p:spPr>
      </p:pic>
      <p:pic>
        <p:nvPicPr>
          <p:cNvPr id="11" name="Picture 10">
            <a:extLst>
              <a:ext uri="{FF2B5EF4-FFF2-40B4-BE49-F238E27FC236}">
                <a16:creationId xmlns:a16="http://schemas.microsoft.com/office/drawing/2014/main" id="{C7E1EC26-D24D-44A1-9A61-C7D953B6FAD4}"/>
              </a:ext>
            </a:extLst>
          </p:cNvPr>
          <p:cNvPicPr>
            <a:picLocks noChangeAspect="1"/>
          </p:cNvPicPr>
          <p:nvPr/>
        </p:nvPicPr>
        <p:blipFill>
          <a:blip r:embed="rId4"/>
          <a:stretch>
            <a:fillRect/>
          </a:stretch>
        </p:blipFill>
        <p:spPr>
          <a:xfrm>
            <a:off x="922622" y="2953172"/>
            <a:ext cx="3105206" cy="1866427"/>
          </a:xfrm>
          <a:prstGeom prst="rect">
            <a:avLst/>
          </a:prstGeom>
        </p:spPr>
      </p:pic>
      <p:sp>
        <p:nvSpPr>
          <p:cNvPr id="8" name="Google Shape;55;p13">
            <a:extLst>
              <a:ext uri="{FF2B5EF4-FFF2-40B4-BE49-F238E27FC236}">
                <a16:creationId xmlns:a16="http://schemas.microsoft.com/office/drawing/2014/main" id="{7FCFB782-E6B7-411E-B84B-90BB8B68A949}"/>
              </a:ext>
            </a:extLst>
          </p:cNvPr>
          <p:cNvSpPr txBox="1"/>
          <p:nvPr/>
        </p:nvSpPr>
        <p:spPr>
          <a:xfrm>
            <a:off x="6536266" y="3985741"/>
            <a:ext cx="2670720" cy="1369575"/>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rtl="0">
              <a:lnSpc>
                <a:spcPct val="100000"/>
              </a:lnSpc>
              <a:spcBef>
                <a:spcPts val="0"/>
              </a:spcBef>
              <a:spcAft>
                <a:spcPts val="0"/>
              </a:spcAft>
              <a:buNone/>
            </a:pPr>
            <a:r>
              <a:rPr lang="en" sz="1100" dirty="0">
                <a:solidFill>
                  <a:schemeClr val="dk1"/>
                </a:solidFill>
              </a:rPr>
              <a:t>Query selengkapnya dapat dilihat disini</a:t>
            </a:r>
          </a:p>
          <a:p>
            <a:pPr marL="0" lvl="0" indent="0" rtl="0">
              <a:lnSpc>
                <a:spcPct val="100000"/>
              </a:lnSpc>
              <a:spcBef>
                <a:spcPts val="0"/>
              </a:spcBef>
              <a:spcAft>
                <a:spcPts val="0"/>
              </a:spcAft>
              <a:buNone/>
            </a:pPr>
            <a:r>
              <a:rPr lang="en-ID" sz="1100" dirty="0">
                <a:solidFill>
                  <a:schemeClr val="dk1"/>
                </a:solidFill>
                <a:hlinkClick r:id="rId5"/>
              </a:rPr>
              <a:t>https://docs.google.com/document/d/1LOI8B0CGIOf1-z8dq7IJGvHFjZOw6-nL/edit?usp=share_link&amp;ouid=118050082073262481520&amp;rtpof=true&amp;sd=true</a:t>
            </a:r>
            <a:endParaRPr lang="en-ID" sz="1100" dirty="0">
              <a:solidFill>
                <a:schemeClr val="dk1"/>
              </a:solidFill>
            </a:endParaRPr>
          </a:p>
          <a:p>
            <a:pPr marL="0" lvl="0" indent="0" rtl="0">
              <a:lnSpc>
                <a:spcPct val="100000"/>
              </a:lnSpc>
              <a:spcBef>
                <a:spcPts val="0"/>
              </a:spcBef>
              <a:spcAft>
                <a:spcPts val="0"/>
              </a:spcAft>
              <a:buNone/>
            </a:pPr>
            <a:endParaRPr sz="1100" dirty="0">
              <a:solidFill>
                <a:schemeClr val="dk1"/>
              </a:solidFill>
            </a:endParaRPr>
          </a:p>
        </p:txBody>
      </p:sp>
    </p:spTree>
    <p:extLst>
      <p:ext uri="{BB962C8B-B14F-4D97-AF65-F5344CB8AC3E}">
        <p14:creationId xmlns:p14="http://schemas.microsoft.com/office/powerpoint/2010/main" val="3429448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311700" y="863950"/>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Total Customer Baru per tahun</a:t>
            </a:r>
            <a:endParaRPr sz="1500" dirty="0">
              <a:solidFill>
                <a:schemeClr val="dk1"/>
              </a:solidFill>
            </a:endParaRPr>
          </a:p>
        </p:txBody>
      </p:sp>
      <p:sp>
        <p:nvSpPr>
          <p:cNvPr id="4" name="TextBox 3">
            <a:extLst>
              <a:ext uri="{FF2B5EF4-FFF2-40B4-BE49-F238E27FC236}">
                <a16:creationId xmlns:a16="http://schemas.microsoft.com/office/drawing/2014/main" id="{6857B4F2-A608-4B38-8980-C72346DB71B3}"/>
              </a:ext>
            </a:extLst>
          </p:cNvPr>
          <p:cNvSpPr txBox="1"/>
          <p:nvPr/>
        </p:nvSpPr>
        <p:spPr>
          <a:xfrm>
            <a:off x="4450080" y="1314232"/>
            <a:ext cx="4488000" cy="2677656"/>
          </a:xfrm>
          <a:prstGeom prst="rect">
            <a:avLst/>
          </a:prstGeom>
          <a:noFill/>
        </p:spPr>
        <p:txBody>
          <a:bodyPr wrap="square" rtlCol="0">
            <a:spAutoFit/>
          </a:bodyPr>
          <a:lstStyle/>
          <a:p>
            <a:pPr algn="just"/>
            <a:r>
              <a:rPr lang="en-US" dirty="0" err="1"/>
              <a:t>Tabel</a:t>
            </a:r>
            <a:r>
              <a:rPr lang="en-US" dirty="0"/>
              <a:t> </a:t>
            </a:r>
            <a:r>
              <a:rPr lang="en-US" dirty="0" err="1"/>
              <a:t>disamping</a:t>
            </a:r>
            <a:r>
              <a:rPr lang="en-US" dirty="0"/>
              <a:t> </a:t>
            </a:r>
            <a:r>
              <a:rPr lang="en-US" dirty="0" err="1"/>
              <a:t>menampilkan</a:t>
            </a:r>
            <a:r>
              <a:rPr lang="en-US" dirty="0"/>
              <a:t> </a:t>
            </a:r>
            <a:r>
              <a:rPr lang="en-US" sz="1400" dirty="0">
                <a:solidFill>
                  <a:schemeClr val="dk1"/>
                </a:solidFill>
              </a:rPr>
              <a:t>Total Customer </a:t>
            </a:r>
            <a:r>
              <a:rPr lang="en-US" sz="1400" dirty="0" err="1">
                <a:solidFill>
                  <a:schemeClr val="dk1"/>
                </a:solidFill>
              </a:rPr>
              <a:t>Baru</a:t>
            </a:r>
            <a:r>
              <a:rPr lang="en-US" sz="1400" dirty="0">
                <a:solidFill>
                  <a:schemeClr val="dk1"/>
                </a:solidFill>
              </a:rPr>
              <a:t> </a:t>
            </a:r>
            <a:r>
              <a:rPr lang="en-US" sz="1400" dirty="0" err="1">
                <a:solidFill>
                  <a:schemeClr val="dk1"/>
                </a:solidFill>
              </a:rPr>
              <a:t>pertahun</a:t>
            </a:r>
            <a:r>
              <a:rPr lang="en-US" dirty="0"/>
              <a:t>. </a:t>
            </a:r>
            <a:r>
              <a:rPr lang="en" sz="1400" dirty="0">
                <a:solidFill>
                  <a:schemeClr val="dk1"/>
                </a:solidFill>
              </a:rPr>
              <a:t>Total Customer Baru juga </a:t>
            </a:r>
            <a:r>
              <a:rPr lang="en-US" dirty="0"/>
              <a:t>salah </a:t>
            </a:r>
            <a:r>
              <a:rPr lang="en-US" dirty="0" err="1"/>
              <a:t>satu</a:t>
            </a:r>
            <a:r>
              <a:rPr lang="en-US" dirty="0"/>
              <a:t> variable </a:t>
            </a:r>
            <a:r>
              <a:rPr lang="en-US" dirty="0" err="1"/>
              <a:t>untuk</a:t>
            </a:r>
            <a:r>
              <a:rPr lang="en-US" dirty="0"/>
              <a:t> </a:t>
            </a:r>
            <a:r>
              <a:rPr lang="en-US" dirty="0" err="1"/>
              <a:t>menentukan</a:t>
            </a:r>
            <a:r>
              <a:rPr lang="en-US" dirty="0"/>
              <a:t> </a:t>
            </a:r>
            <a:r>
              <a:rPr lang="en-US" dirty="0" err="1"/>
              <a:t>apakah</a:t>
            </a:r>
            <a:r>
              <a:rPr lang="en-US" dirty="0"/>
              <a:t> </a:t>
            </a:r>
            <a:r>
              <a:rPr lang="en-US" dirty="0" err="1"/>
              <a:t>pertumbuhan</a:t>
            </a:r>
            <a:r>
              <a:rPr lang="en-US" dirty="0"/>
              <a:t> </a:t>
            </a:r>
            <a:r>
              <a:rPr lang="en-US" dirty="0" err="1"/>
              <a:t>pelanggan</a:t>
            </a:r>
            <a:r>
              <a:rPr lang="en-US" dirty="0"/>
              <a:t> </a:t>
            </a:r>
            <a:r>
              <a:rPr lang="en-US" dirty="0" err="1"/>
              <a:t>dalam</a:t>
            </a:r>
            <a:r>
              <a:rPr lang="en-US" dirty="0"/>
              <a:t> </a:t>
            </a:r>
            <a:r>
              <a:rPr lang="en-US" dirty="0" err="1"/>
              <a:t>suatu</a:t>
            </a:r>
            <a:r>
              <a:rPr lang="en-US" dirty="0"/>
              <a:t> </a:t>
            </a:r>
            <a:r>
              <a:rPr lang="en-US" dirty="0" err="1"/>
              <a:t>bisnis</a:t>
            </a:r>
            <a:r>
              <a:rPr lang="en-US" dirty="0"/>
              <a:t> </a:t>
            </a:r>
            <a:r>
              <a:rPr lang="en-US" dirty="0" err="1"/>
              <a:t>itu</a:t>
            </a:r>
            <a:r>
              <a:rPr lang="en-US" dirty="0"/>
              <a:t> </a:t>
            </a:r>
            <a:r>
              <a:rPr lang="en-US" dirty="0" err="1"/>
              <a:t>baik</a:t>
            </a:r>
            <a:r>
              <a:rPr lang="en-US" dirty="0"/>
              <a:t> </a:t>
            </a:r>
            <a:r>
              <a:rPr lang="en-US" dirty="0" err="1"/>
              <a:t>atau</a:t>
            </a:r>
            <a:r>
              <a:rPr lang="en-US" dirty="0"/>
              <a:t> </a:t>
            </a:r>
            <a:r>
              <a:rPr lang="en-US" dirty="0" err="1"/>
              <a:t>buruk</a:t>
            </a:r>
            <a:r>
              <a:rPr lang="en-US" dirty="0"/>
              <a:t>. </a:t>
            </a:r>
          </a:p>
          <a:p>
            <a:pPr algn="just"/>
            <a:endParaRPr lang="en-US" dirty="0"/>
          </a:p>
          <a:p>
            <a:pPr algn="just"/>
            <a:r>
              <a:rPr lang="en-US" dirty="0" err="1"/>
              <a:t>Dapat</a:t>
            </a:r>
            <a:r>
              <a:rPr lang="en-US" dirty="0"/>
              <a:t> </a:t>
            </a:r>
            <a:r>
              <a:rPr lang="en-US" dirty="0" err="1"/>
              <a:t>dilihat</a:t>
            </a:r>
            <a:r>
              <a:rPr lang="en-US" dirty="0"/>
              <a:t> </a:t>
            </a:r>
            <a:r>
              <a:rPr lang="en-US" dirty="0" err="1"/>
              <a:t>bahwa</a:t>
            </a:r>
            <a:r>
              <a:rPr lang="en-US" dirty="0"/>
              <a:t> </a:t>
            </a:r>
            <a:r>
              <a:rPr lang="en-US" dirty="0" err="1"/>
              <a:t>nilai</a:t>
            </a:r>
            <a:r>
              <a:rPr lang="en-US" dirty="0"/>
              <a:t> </a:t>
            </a:r>
            <a:r>
              <a:rPr lang="en-US" dirty="0" err="1"/>
              <a:t>dari</a:t>
            </a:r>
            <a:r>
              <a:rPr lang="en-US" dirty="0"/>
              <a:t> total customer </a:t>
            </a:r>
            <a:r>
              <a:rPr lang="en-US" dirty="0" err="1"/>
              <a:t>baru</a:t>
            </a:r>
            <a:r>
              <a:rPr lang="en-US" dirty="0"/>
              <a:t> </a:t>
            </a:r>
            <a:r>
              <a:rPr lang="en-US" dirty="0" err="1"/>
              <a:t>ini</a:t>
            </a:r>
            <a:r>
              <a:rPr lang="en-US" dirty="0"/>
              <a:t> </a:t>
            </a:r>
            <a:r>
              <a:rPr lang="en-US" dirty="0" err="1"/>
              <a:t>meningkat</a:t>
            </a:r>
            <a:r>
              <a:rPr lang="en-US" dirty="0"/>
              <a:t> </a:t>
            </a:r>
            <a:r>
              <a:rPr lang="en-US" dirty="0" err="1"/>
              <a:t>setiap</a:t>
            </a:r>
            <a:r>
              <a:rPr lang="en-US" dirty="0"/>
              <a:t> </a:t>
            </a:r>
            <a:r>
              <a:rPr lang="en-US" dirty="0" err="1"/>
              <a:t>tahunnya</a:t>
            </a:r>
            <a:r>
              <a:rPr lang="en-US" dirty="0"/>
              <a:t>. </a:t>
            </a:r>
            <a:r>
              <a:rPr lang="en-US" dirty="0" err="1"/>
              <a:t>Peningkatan</a:t>
            </a:r>
            <a:r>
              <a:rPr lang="en-US" dirty="0"/>
              <a:t> </a:t>
            </a:r>
            <a:r>
              <a:rPr lang="en-US" dirty="0" err="1"/>
              <a:t>ini</a:t>
            </a:r>
            <a:r>
              <a:rPr lang="en-US" dirty="0"/>
              <a:t> </a:t>
            </a:r>
            <a:r>
              <a:rPr lang="en-US" dirty="0" err="1"/>
              <a:t>sebanding</a:t>
            </a:r>
            <a:r>
              <a:rPr lang="en-US" dirty="0"/>
              <a:t> </a:t>
            </a:r>
            <a:r>
              <a:rPr lang="en-US" dirty="0" err="1"/>
              <a:t>dengan</a:t>
            </a:r>
            <a:r>
              <a:rPr lang="en-US" dirty="0"/>
              <a:t> </a:t>
            </a:r>
            <a:r>
              <a:rPr lang="en-US" dirty="0" err="1"/>
              <a:t>jumlah</a:t>
            </a:r>
            <a:r>
              <a:rPr lang="en-US" dirty="0"/>
              <a:t> MAU. </a:t>
            </a:r>
            <a:r>
              <a:rPr lang="en-US" dirty="0" err="1"/>
              <a:t>Ini</a:t>
            </a:r>
            <a:r>
              <a:rPr lang="en-US" dirty="0"/>
              <a:t> </a:t>
            </a:r>
            <a:r>
              <a:rPr lang="en-US" dirty="0" err="1"/>
              <a:t>membuktikan</a:t>
            </a:r>
            <a:r>
              <a:rPr lang="en-US" dirty="0"/>
              <a:t> </a:t>
            </a:r>
            <a:r>
              <a:rPr lang="en-US" dirty="0" err="1"/>
              <a:t>bahwa</a:t>
            </a:r>
            <a:r>
              <a:rPr lang="en-US" dirty="0"/>
              <a:t> </a:t>
            </a:r>
            <a:r>
              <a:rPr lang="en-US" dirty="0" err="1"/>
              <a:t>mayoritas</a:t>
            </a:r>
            <a:r>
              <a:rPr lang="en-US" dirty="0"/>
              <a:t> user yang </a:t>
            </a:r>
            <a:r>
              <a:rPr lang="en-US" dirty="0" err="1"/>
              <a:t>aktif</a:t>
            </a:r>
            <a:r>
              <a:rPr lang="en-US" dirty="0"/>
              <a:t> </a:t>
            </a:r>
            <a:r>
              <a:rPr lang="en-US" dirty="0" err="1"/>
              <a:t>merupakan</a:t>
            </a:r>
            <a:r>
              <a:rPr lang="en-US" dirty="0"/>
              <a:t> customer </a:t>
            </a:r>
            <a:r>
              <a:rPr lang="en-US" dirty="0" err="1"/>
              <a:t>baru</a:t>
            </a:r>
            <a:r>
              <a:rPr lang="en-US" dirty="0"/>
              <a:t>.</a:t>
            </a:r>
          </a:p>
          <a:p>
            <a:pPr algn="just"/>
            <a:endParaRPr lang="en-US" dirty="0"/>
          </a:p>
          <a:p>
            <a:pPr algn="just"/>
            <a:r>
              <a:rPr lang="en-US" dirty="0"/>
              <a:t>Hal </a:t>
            </a:r>
            <a:r>
              <a:rPr lang="en-US" dirty="0" err="1"/>
              <a:t>ini</a:t>
            </a:r>
            <a:r>
              <a:rPr lang="en-US" dirty="0"/>
              <a:t> juga </a:t>
            </a:r>
            <a:r>
              <a:rPr lang="en-US" dirty="0" err="1"/>
              <a:t>didukung</a:t>
            </a:r>
            <a:r>
              <a:rPr lang="en-US" dirty="0"/>
              <a:t> oleh </a:t>
            </a:r>
            <a:r>
              <a:rPr lang="en-US" dirty="0" err="1"/>
              <a:t>grafik</a:t>
            </a:r>
            <a:r>
              <a:rPr lang="en-US" dirty="0"/>
              <a:t> </a:t>
            </a:r>
            <a:r>
              <a:rPr lang="en" sz="1400" dirty="0">
                <a:solidFill>
                  <a:schemeClr val="dk1"/>
                </a:solidFill>
              </a:rPr>
              <a:t>Total Customer Baru pertahun</a:t>
            </a:r>
            <a:r>
              <a:rPr lang="en-US" dirty="0"/>
              <a:t>.</a:t>
            </a:r>
            <a:endParaRPr lang="en-ID" dirty="0"/>
          </a:p>
        </p:txBody>
      </p:sp>
      <p:pic>
        <p:nvPicPr>
          <p:cNvPr id="3" name="Picture 2">
            <a:extLst>
              <a:ext uri="{FF2B5EF4-FFF2-40B4-BE49-F238E27FC236}">
                <a16:creationId xmlns:a16="http://schemas.microsoft.com/office/drawing/2014/main" id="{ACA89C65-3429-4F57-A4B8-799CD29BB7CD}"/>
              </a:ext>
            </a:extLst>
          </p:cNvPr>
          <p:cNvPicPr>
            <a:picLocks noChangeAspect="1"/>
          </p:cNvPicPr>
          <p:nvPr/>
        </p:nvPicPr>
        <p:blipFill>
          <a:blip r:embed="rId3"/>
          <a:stretch>
            <a:fillRect/>
          </a:stretch>
        </p:blipFill>
        <p:spPr>
          <a:xfrm>
            <a:off x="631810" y="1387150"/>
            <a:ext cx="3340751" cy="1307728"/>
          </a:xfrm>
          <a:prstGeom prst="rect">
            <a:avLst/>
          </a:prstGeom>
        </p:spPr>
      </p:pic>
      <p:pic>
        <p:nvPicPr>
          <p:cNvPr id="5" name="Picture 4">
            <a:extLst>
              <a:ext uri="{FF2B5EF4-FFF2-40B4-BE49-F238E27FC236}">
                <a16:creationId xmlns:a16="http://schemas.microsoft.com/office/drawing/2014/main" id="{D748AD68-E950-4813-81C7-3FE501B8AA6D}"/>
              </a:ext>
            </a:extLst>
          </p:cNvPr>
          <p:cNvPicPr>
            <a:picLocks noChangeAspect="1"/>
          </p:cNvPicPr>
          <p:nvPr/>
        </p:nvPicPr>
        <p:blipFill>
          <a:blip r:embed="rId4"/>
          <a:stretch>
            <a:fillRect/>
          </a:stretch>
        </p:blipFill>
        <p:spPr>
          <a:xfrm>
            <a:off x="630516" y="2885440"/>
            <a:ext cx="3340750" cy="2008004"/>
          </a:xfrm>
          <a:prstGeom prst="rect">
            <a:avLst/>
          </a:prstGeom>
        </p:spPr>
      </p:pic>
      <p:sp>
        <p:nvSpPr>
          <p:cNvPr id="9" name="Google Shape;55;p13">
            <a:extLst>
              <a:ext uri="{FF2B5EF4-FFF2-40B4-BE49-F238E27FC236}">
                <a16:creationId xmlns:a16="http://schemas.microsoft.com/office/drawing/2014/main" id="{80B06E44-8C8C-4D13-8085-FBCC743D65C4}"/>
              </a:ext>
            </a:extLst>
          </p:cNvPr>
          <p:cNvSpPr txBox="1"/>
          <p:nvPr/>
        </p:nvSpPr>
        <p:spPr>
          <a:xfrm>
            <a:off x="6536266" y="3985741"/>
            <a:ext cx="2670720" cy="1369575"/>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rtl="0">
              <a:lnSpc>
                <a:spcPct val="100000"/>
              </a:lnSpc>
              <a:spcBef>
                <a:spcPts val="0"/>
              </a:spcBef>
              <a:spcAft>
                <a:spcPts val="0"/>
              </a:spcAft>
              <a:buNone/>
            </a:pPr>
            <a:r>
              <a:rPr lang="en" sz="1100" dirty="0">
                <a:solidFill>
                  <a:schemeClr val="dk1"/>
                </a:solidFill>
              </a:rPr>
              <a:t>Query selengkapnya dapat dilihat disini</a:t>
            </a:r>
          </a:p>
          <a:p>
            <a:pPr marL="0" lvl="0" indent="0" rtl="0">
              <a:lnSpc>
                <a:spcPct val="100000"/>
              </a:lnSpc>
              <a:spcBef>
                <a:spcPts val="0"/>
              </a:spcBef>
              <a:spcAft>
                <a:spcPts val="0"/>
              </a:spcAft>
              <a:buNone/>
            </a:pPr>
            <a:r>
              <a:rPr lang="en-ID" sz="1100" dirty="0">
                <a:solidFill>
                  <a:schemeClr val="dk1"/>
                </a:solidFill>
                <a:hlinkClick r:id="rId5"/>
              </a:rPr>
              <a:t>https://docs.google.com/document/d/1LOI8B0CGIOf1-z8dq7IJGvHFjZOw6-nL/edit?usp=share_link&amp;ouid=118050082073262481520&amp;rtpof=true&amp;sd=true</a:t>
            </a:r>
            <a:endParaRPr lang="en-ID" sz="1100" dirty="0">
              <a:solidFill>
                <a:schemeClr val="dk1"/>
              </a:solidFill>
            </a:endParaRPr>
          </a:p>
          <a:p>
            <a:pPr marL="0" lvl="0" indent="0" rtl="0">
              <a:lnSpc>
                <a:spcPct val="100000"/>
              </a:lnSpc>
              <a:spcBef>
                <a:spcPts val="0"/>
              </a:spcBef>
              <a:spcAft>
                <a:spcPts val="0"/>
              </a:spcAft>
              <a:buNone/>
            </a:pPr>
            <a:endParaRPr sz="1100" dirty="0">
              <a:solidFill>
                <a:schemeClr val="dk1"/>
              </a:solidFill>
            </a:endParaRPr>
          </a:p>
        </p:txBody>
      </p:sp>
    </p:spTree>
    <p:extLst>
      <p:ext uri="{BB962C8B-B14F-4D97-AF65-F5344CB8AC3E}">
        <p14:creationId xmlns:p14="http://schemas.microsoft.com/office/powerpoint/2010/main" val="478557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311700" y="863950"/>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Jumlah Customer yang Melakukan Repeat Order per tahun</a:t>
            </a:r>
            <a:endParaRPr sz="1500" dirty="0">
              <a:solidFill>
                <a:schemeClr val="dk1"/>
              </a:solidFill>
            </a:endParaRPr>
          </a:p>
        </p:txBody>
      </p:sp>
      <p:sp>
        <p:nvSpPr>
          <p:cNvPr id="4" name="TextBox 3">
            <a:extLst>
              <a:ext uri="{FF2B5EF4-FFF2-40B4-BE49-F238E27FC236}">
                <a16:creationId xmlns:a16="http://schemas.microsoft.com/office/drawing/2014/main" id="{6857B4F2-A608-4B38-8980-C72346DB71B3}"/>
              </a:ext>
            </a:extLst>
          </p:cNvPr>
          <p:cNvSpPr txBox="1"/>
          <p:nvPr/>
        </p:nvSpPr>
        <p:spPr>
          <a:xfrm>
            <a:off x="4450080" y="1314232"/>
            <a:ext cx="4488000" cy="3108543"/>
          </a:xfrm>
          <a:prstGeom prst="rect">
            <a:avLst/>
          </a:prstGeom>
          <a:noFill/>
        </p:spPr>
        <p:txBody>
          <a:bodyPr wrap="square" rtlCol="0">
            <a:spAutoFit/>
          </a:bodyPr>
          <a:lstStyle/>
          <a:p>
            <a:pPr algn="just"/>
            <a:r>
              <a:rPr lang="en-US" dirty="0" err="1"/>
              <a:t>Tabel</a:t>
            </a:r>
            <a:r>
              <a:rPr lang="en-US" dirty="0"/>
              <a:t> </a:t>
            </a:r>
            <a:r>
              <a:rPr lang="en-US" dirty="0" err="1"/>
              <a:t>disamping</a:t>
            </a:r>
            <a:r>
              <a:rPr lang="en-US" dirty="0"/>
              <a:t> </a:t>
            </a:r>
            <a:r>
              <a:rPr lang="en-US" dirty="0" err="1"/>
              <a:t>menampilkan</a:t>
            </a:r>
            <a:r>
              <a:rPr lang="en-US" dirty="0"/>
              <a:t> </a:t>
            </a:r>
            <a:r>
              <a:rPr lang="en-ID" sz="1400" dirty="0" err="1">
                <a:solidFill>
                  <a:schemeClr val="dk1"/>
                </a:solidFill>
              </a:rPr>
              <a:t>Jumlah</a:t>
            </a:r>
            <a:r>
              <a:rPr lang="en-ID" sz="1400" dirty="0">
                <a:solidFill>
                  <a:schemeClr val="dk1"/>
                </a:solidFill>
              </a:rPr>
              <a:t> Customer yang </a:t>
            </a:r>
            <a:r>
              <a:rPr lang="en-ID" sz="1400" dirty="0" err="1">
                <a:solidFill>
                  <a:schemeClr val="dk1"/>
                </a:solidFill>
              </a:rPr>
              <a:t>Melakukan</a:t>
            </a:r>
            <a:r>
              <a:rPr lang="en-ID" sz="1400" dirty="0">
                <a:solidFill>
                  <a:schemeClr val="dk1"/>
                </a:solidFill>
              </a:rPr>
              <a:t> Repeat Order </a:t>
            </a:r>
            <a:r>
              <a:rPr lang="en-ID" sz="1400" dirty="0" err="1">
                <a:solidFill>
                  <a:schemeClr val="dk1"/>
                </a:solidFill>
              </a:rPr>
              <a:t>pertahun</a:t>
            </a:r>
            <a:r>
              <a:rPr lang="en-US" dirty="0"/>
              <a:t>. </a:t>
            </a:r>
          </a:p>
          <a:p>
            <a:pPr algn="just"/>
            <a:endParaRPr lang="en-US" dirty="0"/>
          </a:p>
          <a:p>
            <a:pPr algn="just"/>
            <a:r>
              <a:rPr lang="en-US" dirty="0" err="1"/>
              <a:t>Dapat</a:t>
            </a:r>
            <a:r>
              <a:rPr lang="en-US" dirty="0"/>
              <a:t> </a:t>
            </a:r>
            <a:r>
              <a:rPr lang="en-US" dirty="0" err="1"/>
              <a:t>dilihat</a:t>
            </a:r>
            <a:r>
              <a:rPr lang="en-US" dirty="0"/>
              <a:t> </a:t>
            </a:r>
            <a:r>
              <a:rPr lang="en-US" dirty="0" err="1"/>
              <a:t>bahwa</a:t>
            </a:r>
            <a:r>
              <a:rPr lang="en-US" dirty="0"/>
              <a:t> total customer yang </a:t>
            </a:r>
            <a:r>
              <a:rPr lang="en-US" dirty="0" err="1"/>
              <a:t>melakukan</a:t>
            </a:r>
            <a:r>
              <a:rPr lang="en-US" dirty="0"/>
              <a:t> repeat order </a:t>
            </a:r>
            <a:r>
              <a:rPr lang="en-US" dirty="0" err="1"/>
              <a:t>mengalami</a:t>
            </a:r>
            <a:r>
              <a:rPr lang="en-US" dirty="0"/>
              <a:t> </a:t>
            </a:r>
            <a:r>
              <a:rPr lang="en-US" dirty="0" err="1"/>
              <a:t>peningkatan</a:t>
            </a:r>
            <a:r>
              <a:rPr lang="en-US" dirty="0"/>
              <a:t> yang </a:t>
            </a:r>
            <a:r>
              <a:rPr lang="en-US" dirty="0" err="1"/>
              <a:t>tajam</a:t>
            </a:r>
            <a:r>
              <a:rPr lang="en-US" dirty="0"/>
              <a:t> di </a:t>
            </a:r>
            <a:r>
              <a:rPr lang="en-US" dirty="0" err="1"/>
              <a:t>tahun</a:t>
            </a:r>
            <a:r>
              <a:rPr lang="en-US" dirty="0"/>
              <a:t> 2017 </a:t>
            </a:r>
            <a:r>
              <a:rPr lang="en-US" dirty="0" err="1"/>
              <a:t>dengan</a:t>
            </a:r>
            <a:r>
              <a:rPr lang="en-US" dirty="0"/>
              <a:t> </a:t>
            </a:r>
            <a:r>
              <a:rPr lang="en-US" dirty="0" err="1"/>
              <a:t>nilai</a:t>
            </a:r>
            <a:r>
              <a:rPr lang="en-US" dirty="0"/>
              <a:t> 1256 customer </a:t>
            </a:r>
            <a:r>
              <a:rPr lang="en-US" dirty="0" err="1"/>
              <a:t>atau</a:t>
            </a:r>
            <a:r>
              <a:rPr lang="en-US" dirty="0"/>
              <a:t> 1253 </a:t>
            </a:r>
            <a:r>
              <a:rPr lang="en-US" dirty="0" err="1"/>
              <a:t>lebih</a:t>
            </a:r>
            <a:r>
              <a:rPr lang="en-US" dirty="0"/>
              <a:t> </a:t>
            </a:r>
            <a:r>
              <a:rPr lang="en-US" dirty="0" err="1"/>
              <a:t>tinggi</a:t>
            </a:r>
            <a:r>
              <a:rPr lang="en-US" dirty="0"/>
              <a:t> </a:t>
            </a:r>
            <a:r>
              <a:rPr lang="en-US" dirty="0" err="1"/>
              <a:t>dari</a:t>
            </a:r>
            <a:r>
              <a:rPr lang="en-US" dirty="0"/>
              <a:t> </a:t>
            </a:r>
            <a:r>
              <a:rPr lang="en-US" dirty="0" err="1"/>
              <a:t>tahun</a:t>
            </a:r>
            <a:r>
              <a:rPr lang="en-US" dirty="0"/>
              <a:t> </a:t>
            </a:r>
            <a:r>
              <a:rPr lang="en-US" dirty="0" err="1"/>
              <a:t>sebelumnya</a:t>
            </a:r>
            <a:r>
              <a:rPr lang="en-US" dirty="0"/>
              <a:t>. </a:t>
            </a:r>
            <a:r>
              <a:rPr lang="en-US" dirty="0" err="1"/>
              <a:t>Namun</a:t>
            </a:r>
            <a:r>
              <a:rPr lang="en-US" dirty="0"/>
              <a:t> pada </a:t>
            </a:r>
            <a:r>
              <a:rPr lang="en-US" dirty="0" err="1"/>
              <a:t>tahun</a:t>
            </a:r>
            <a:r>
              <a:rPr lang="en-US" dirty="0"/>
              <a:t> 2018 total customer yang </a:t>
            </a:r>
            <a:r>
              <a:rPr lang="en-US" dirty="0" err="1"/>
              <a:t>melakukan</a:t>
            </a:r>
            <a:r>
              <a:rPr lang="en-US" dirty="0"/>
              <a:t> repeat order </a:t>
            </a:r>
            <a:r>
              <a:rPr lang="en-US" dirty="0" err="1"/>
              <a:t>mengalami</a:t>
            </a:r>
            <a:r>
              <a:rPr lang="en-US" dirty="0"/>
              <a:t> </a:t>
            </a:r>
            <a:r>
              <a:rPr lang="en-US" dirty="0" err="1"/>
              <a:t>penurunan</a:t>
            </a:r>
            <a:r>
              <a:rPr lang="en-US" dirty="0"/>
              <a:t> </a:t>
            </a:r>
            <a:r>
              <a:rPr lang="en-US" dirty="0" err="1"/>
              <a:t>sebesar</a:t>
            </a:r>
            <a:r>
              <a:rPr lang="en-US" dirty="0"/>
              <a:t> 89 customer. Nilai </a:t>
            </a:r>
            <a:r>
              <a:rPr lang="en-US" dirty="0" err="1"/>
              <a:t>ini</a:t>
            </a:r>
            <a:r>
              <a:rPr lang="en-US" dirty="0"/>
              <a:t> </a:t>
            </a:r>
            <a:r>
              <a:rPr lang="en-US" dirty="0" err="1"/>
              <a:t>masih</a:t>
            </a:r>
            <a:r>
              <a:rPr lang="en-US" dirty="0"/>
              <a:t> </a:t>
            </a:r>
            <a:r>
              <a:rPr lang="en-US" dirty="0" err="1"/>
              <a:t>dalam</a:t>
            </a:r>
            <a:r>
              <a:rPr lang="en-US" dirty="0"/>
              <a:t> </a:t>
            </a:r>
            <a:r>
              <a:rPr lang="en-US" dirty="0" err="1"/>
              <a:t>tahap</a:t>
            </a:r>
            <a:r>
              <a:rPr lang="en-US" dirty="0"/>
              <a:t> yang </a:t>
            </a:r>
            <a:r>
              <a:rPr lang="en-US" dirty="0" err="1"/>
              <a:t>wajar</a:t>
            </a:r>
            <a:r>
              <a:rPr lang="en-US" dirty="0"/>
              <a:t> </a:t>
            </a:r>
            <a:r>
              <a:rPr lang="en-US" dirty="0" err="1"/>
              <a:t>namun</a:t>
            </a:r>
            <a:r>
              <a:rPr lang="en-US" dirty="0"/>
              <a:t> </a:t>
            </a:r>
            <a:r>
              <a:rPr lang="en-US" dirty="0" err="1"/>
              <a:t>tetap</a:t>
            </a:r>
            <a:r>
              <a:rPr lang="en-US" dirty="0"/>
              <a:t> </a:t>
            </a:r>
            <a:r>
              <a:rPr lang="en-US" dirty="0" err="1"/>
              <a:t>perlu</a:t>
            </a:r>
            <a:r>
              <a:rPr lang="en-US" dirty="0"/>
              <a:t> </a:t>
            </a:r>
            <a:r>
              <a:rPr lang="en-US" dirty="0" err="1"/>
              <a:t>diperhatikan</a:t>
            </a:r>
            <a:r>
              <a:rPr lang="en-US" dirty="0"/>
              <a:t> </a:t>
            </a:r>
            <a:r>
              <a:rPr lang="en-US" dirty="0" err="1"/>
              <a:t>mengapa</a:t>
            </a:r>
            <a:r>
              <a:rPr lang="en-US" dirty="0"/>
              <a:t> </a:t>
            </a:r>
            <a:r>
              <a:rPr lang="en-US" dirty="0" err="1"/>
              <a:t>hal</a:t>
            </a:r>
            <a:r>
              <a:rPr lang="en-US" dirty="0"/>
              <a:t> </a:t>
            </a:r>
            <a:r>
              <a:rPr lang="en-US" dirty="0" err="1"/>
              <a:t>ini</a:t>
            </a:r>
            <a:r>
              <a:rPr lang="en-US" dirty="0"/>
              <a:t> </a:t>
            </a:r>
            <a:r>
              <a:rPr lang="en-US" dirty="0" err="1"/>
              <a:t>bisa</a:t>
            </a:r>
            <a:r>
              <a:rPr lang="en-US" dirty="0"/>
              <a:t> </a:t>
            </a:r>
            <a:r>
              <a:rPr lang="en-US" dirty="0" err="1"/>
              <a:t>terjadi</a:t>
            </a:r>
            <a:r>
              <a:rPr lang="en-US" dirty="0"/>
              <a:t>.</a:t>
            </a:r>
          </a:p>
          <a:p>
            <a:pPr algn="just"/>
            <a:endParaRPr lang="en-US" dirty="0"/>
          </a:p>
          <a:p>
            <a:pPr algn="just"/>
            <a:r>
              <a:rPr lang="en-US" dirty="0"/>
              <a:t>Hal </a:t>
            </a:r>
            <a:r>
              <a:rPr lang="en-US" dirty="0" err="1"/>
              <a:t>ini</a:t>
            </a:r>
            <a:r>
              <a:rPr lang="en-US" dirty="0"/>
              <a:t> juga </a:t>
            </a:r>
            <a:r>
              <a:rPr lang="en-US" dirty="0" err="1"/>
              <a:t>didukung</a:t>
            </a:r>
            <a:r>
              <a:rPr lang="en-US" dirty="0"/>
              <a:t> oleh </a:t>
            </a:r>
            <a:r>
              <a:rPr lang="en-US" dirty="0" err="1"/>
              <a:t>grafik</a:t>
            </a:r>
            <a:r>
              <a:rPr lang="en-US" dirty="0"/>
              <a:t> </a:t>
            </a:r>
            <a:r>
              <a:rPr lang="en" sz="1400" dirty="0">
                <a:solidFill>
                  <a:schemeClr val="dk1"/>
                </a:solidFill>
              </a:rPr>
              <a:t>Total Customers Repeat Order pertahun</a:t>
            </a:r>
            <a:r>
              <a:rPr lang="en-US" dirty="0"/>
              <a:t>.</a:t>
            </a:r>
            <a:endParaRPr lang="en-ID" dirty="0"/>
          </a:p>
        </p:txBody>
      </p:sp>
      <p:pic>
        <p:nvPicPr>
          <p:cNvPr id="7" name="Picture 6">
            <a:extLst>
              <a:ext uri="{FF2B5EF4-FFF2-40B4-BE49-F238E27FC236}">
                <a16:creationId xmlns:a16="http://schemas.microsoft.com/office/drawing/2014/main" id="{B6510AA0-2CB7-4B20-8C70-914BB1997CF2}"/>
              </a:ext>
            </a:extLst>
          </p:cNvPr>
          <p:cNvPicPr>
            <a:picLocks noChangeAspect="1"/>
          </p:cNvPicPr>
          <p:nvPr/>
        </p:nvPicPr>
        <p:blipFill>
          <a:blip r:embed="rId3"/>
          <a:stretch>
            <a:fillRect/>
          </a:stretch>
        </p:blipFill>
        <p:spPr>
          <a:xfrm>
            <a:off x="915454" y="2776342"/>
            <a:ext cx="3276279" cy="1969253"/>
          </a:xfrm>
          <a:prstGeom prst="rect">
            <a:avLst/>
          </a:prstGeom>
        </p:spPr>
      </p:pic>
      <p:pic>
        <p:nvPicPr>
          <p:cNvPr id="12" name="Picture 11">
            <a:extLst>
              <a:ext uri="{FF2B5EF4-FFF2-40B4-BE49-F238E27FC236}">
                <a16:creationId xmlns:a16="http://schemas.microsoft.com/office/drawing/2014/main" id="{BFB9C369-74EC-4DDA-A574-80C2A26A7957}"/>
              </a:ext>
            </a:extLst>
          </p:cNvPr>
          <p:cNvPicPr>
            <a:picLocks noChangeAspect="1"/>
          </p:cNvPicPr>
          <p:nvPr/>
        </p:nvPicPr>
        <p:blipFill>
          <a:blip r:embed="rId4"/>
          <a:stretch>
            <a:fillRect/>
          </a:stretch>
        </p:blipFill>
        <p:spPr>
          <a:xfrm>
            <a:off x="915454" y="1387150"/>
            <a:ext cx="3276279" cy="1152686"/>
          </a:xfrm>
          <a:prstGeom prst="rect">
            <a:avLst/>
          </a:prstGeom>
        </p:spPr>
      </p:pic>
      <p:sp>
        <p:nvSpPr>
          <p:cNvPr id="9" name="Google Shape;55;p13">
            <a:extLst>
              <a:ext uri="{FF2B5EF4-FFF2-40B4-BE49-F238E27FC236}">
                <a16:creationId xmlns:a16="http://schemas.microsoft.com/office/drawing/2014/main" id="{26F32313-6ADE-40AB-98C8-F382D3DA3E05}"/>
              </a:ext>
            </a:extLst>
          </p:cNvPr>
          <p:cNvSpPr txBox="1"/>
          <p:nvPr/>
        </p:nvSpPr>
        <p:spPr>
          <a:xfrm>
            <a:off x="6536266" y="3985741"/>
            <a:ext cx="2670720" cy="1369575"/>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rtl="0">
              <a:lnSpc>
                <a:spcPct val="100000"/>
              </a:lnSpc>
              <a:spcBef>
                <a:spcPts val="0"/>
              </a:spcBef>
              <a:spcAft>
                <a:spcPts val="0"/>
              </a:spcAft>
              <a:buNone/>
            </a:pPr>
            <a:r>
              <a:rPr lang="en" sz="1100" dirty="0">
                <a:solidFill>
                  <a:schemeClr val="dk1"/>
                </a:solidFill>
              </a:rPr>
              <a:t>Query selengkapnya dapat dilihat disini</a:t>
            </a:r>
          </a:p>
          <a:p>
            <a:pPr marL="0" lvl="0" indent="0" rtl="0">
              <a:lnSpc>
                <a:spcPct val="100000"/>
              </a:lnSpc>
              <a:spcBef>
                <a:spcPts val="0"/>
              </a:spcBef>
              <a:spcAft>
                <a:spcPts val="0"/>
              </a:spcAft>
              <a:buNone/>
            </a:pPr>
            <a:r>
              <a:rPr lang="en-ID" sz="1100" dirty="0">
                <a:solidFill>
                  <a:schemeClr val="dk1"/>
                </a:solidFill>
                <a:hlinkClick r:id="rId5"/>
              </a:rPr>
              <a:t>https://docs.google.com/document/d/1LOI8B0CGIOf1-z8dq7IJGvHFjZOw6-nL/edit?usp=share_link&amp;ouid=118050082073262481520&amp;rtpof=true&amp;sd=true</a:t>
            </a:r>
            <a:endParaRPr lang="en-ID" sz="1100" dirty="0">
              <a:solidFill>
                <a:schemeClr val="dk1"/>
              </a:solidFill>
            </a:endParaRPr>
          </a:p>
          <a:p>
            <a:pPr marL="0" lvl="0" indent="0" rtl="0">
              <a:lnSpc>
                <a:spcPct val="100000"/>
              </a:lnSpc>
              <a:spcBef>
                <a:spcPts val="0"/>
              </a:spcBef>
              <a:spcAft>
                <a:spcPts val="0"/>
              </a:spcAft>
              <a:buNone/>
            </a:pPr>
            <a:endParaRPr sz="1100" dirty="0">
              <a:solidFill>
                <a:schemeClr val="dk1"/>
              </a:solidFill>
            </a:endParaRPr>
          </a:p>
        </p:txBody>
      </p:sp>
    </p:spTree>
    <p:extLst>
      <p:ext uri="{BB962C8B-B14F-4D97-AF65-F5344CB8AC3E}">
        <p14:creationId xmlns:p14="http://schemas.microsoft.com/office/powerpoint/2010/main" val="387798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311700" y="863950"/>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Rata-Rata Frekuensi Order untuk setiap tahun</a:t>
            </a:r>
            <a:endParaRPr sz="1500" dirty="0">
              <a:solidFill>
                <a:schemeClr val="dk1"/>
              </a:solidFill>
            </a:endParaRPr>
          </a:p>
        </p:txBody>
      </p:sp>
      <p:sp>
        <p:nvSpPr>
          <p:cNvPr id="4" name="TextBox 3">
            <a:extLst>
              <a:ext uri="{FF2B5EF4-FFF2-40B4-BE49-F238E27FC236}">
                <a16:creationId xmlns:a16="http://schemas.microsoft.com/office/drawing/2014/main" id="{6857B4F2-A608-4B38-8980-C72346DB71B3}"/>
              </a:ext>
            </a:extLst>
          </p:cNvPr>
          <p:cNvSpPr txBox="1"/>
          <p:nvPr/>
        </p:nvSpPr>
        <p:spPr>
          <a:xfrm>
            <a:off x="4450080" y="1314232"/>
            <a:ext cx="4488000" cy="2246769"/>
          </a:xfrm>
          <a:prstGeom prst="rect">
            <a:avLst/>
          </a:prstGeom>
          <a:noFill/>
        </p:spPr>
        <p:txBody>
          <a:bodyPr wrap="square" rtlCol="0">
            <a:spAutoFit/>
          </a:bodyPr>
          <a:lstStyle/>
          <a:p>
            <a:pPr algn="just"/>
            <a:r>
              <a:rPr lang="en-US" dirty="0" err="1"/>
              <a:t>Tabel</a:t>
            </a:r>
            <a:r>
              <a:rPr lang="en-US" dirty="0"/>
              <a:t> </a:t>
            </a:r>
            <a:r>
              <a:rPr lang="en-US" dirty="0" err="1"/>
              <a:t>disamping</a:t>
            </a:r>
            <a:r>
              <a:rPr lang="en-US" dirty="0"/>
              <a:t> </a:t>
            </a:r>
            <a:r>
              <a:rPr lang="en-US" dirty="0" err="1"/>
              <a:t>menampilkan</a:t>
            </a:r>
            <a:r>
              <a:rPr lang="en-US" dirty="0"/>
              <a:t> </a:t>
            </a:r>
            <a:r>
              <a:rPr lang="en-ID" sz="1400" dirty="0">
                <a:solidFill>
                  <a:schemeClr val="dk1"/>
                </a:solidFill>
              </a:rPr>
              <a:t>Rata-Rata </a:t>
            </a:r>
            <a:r>
              <a:rPr lang="en-ID" sz="1400" dirty="0" err="1">
                <a:solidFill>
                  <a:schemeClr val="dk1"/>
                </a:solidFill>
              </a:rPr>
              <a:t>Frekuensi</a:t>
            </a:r>
            <a:r>
              <a:rPr lang="en-ID" sz="1400" dirty="0">
                <a:solidFill>
                  <a:schemeClr val="dk1"/>
                </a:solidFill>
              </a:rPr>
              <a:t> Order </a:t>
            </a:r>
            <a:r>
              <a:rPr lang="en-ID" sz="1400" dirty="0" err="1">
                <a:solidFill>
                  <a:schemeClr val="dk1"/>
                </a:solidFill>
              </a:rPr>
              <a:t>untuk</a:t>
            </a:r>
            <a:r>
              <a:rPr lang="en-ID" sz="1400" dirty="0">
                <a:solidFill>
                  <a:schemeClr val="dk1"/>
                </a:solidFill>
              </a:rPr>
              <a:t> </a:t>
            </a:r>
            <a:r>
              <a:rPr lang="en-ID" sz="1400" dirty="0" err="1">
                <a:solidFill>
                  <a:schemeClr val="dk1"/>
                </a:solidFill>
              </a:rPr>
              <a:t>setiap</a:t>
            </a:r>
            <a:r>
              <a:rPr lang="en-ID" sz="1400" dirty="0">
                <a:solidFill>
                  <a:schemeClr val="dk1"/>
                </a:solidFill>
              </a:rPr>
              <a:t> </a:t>
            </a:r>
            <a:r>
              <a:rPr lang="en-ID" sz="1400" dirty="0" err="1">
                <a:solidFill>
                  <a:schemeClr val="dk1"/>
                </a:solidFill>
              </a:rPr>
              <a:t>tahun</a:t>
            </a:r>
            <a:r>
              <a:rPr lang="en-US" dirty="0"/>
              <a:t>.</a:t>
            </a:r>
          </a:p>
          <a:p>
            <a:pPr algn="just"/>
            <a:endParaRPr lang="en-US" dirty="0"/>
          </a:p>
          <a:p>
            <a:pPr algn="just"/>
            <a:r>
              <a:rPr lang="en-US" dirty="0" err="1"/>
              <a:t>Dapat</a:t>
            </a:r>
            <a:r>
              <a:rPr lang="en-US" dirty="0"/>
              <a:t> </a:t>
            </a:r>
            <a:r>
              <a:rPr lang="en-US" dirty="0" err="1"/>
              <a:t>dilihat</a:t>
            </a:r>
            <a:r>
              <a:rPr lang="en-US" dirty="0"/>
              <a:t> </a:t>
            </a:r>
            <a:r>
              <a:rPr lang="en-US" dirty="0" err="1"/>
              <a:t>bahwa</a:t>
            </a:r>
            <a:r>
              <a:rPr lang="en-US" dirty="0"/>
              <a:t> </a:t>
            </a:r>
            <a:r>
              <a:rPr lang="en-ID" sz="1400" dirty="0">
                <a:solidFill>
                  <a:schemeClr val="dk1"/>
                </a:solidFill>
              </a:rPr>
              <a:t>Rata-Rata </a:t>
            </a:r>
            <a:r>
              <a:rPr lang="en-ID" sz="1400" dirty="0" err="1">
                <a:solidFill>
                  <a:schemeClr val="dk1"/>
                </a:solidFill>
              </a:rPr>
              <a:t>Frekuensi</a:t>
            </a:r>
            <a:r>
              <a:rPr lang="en-ID" sz="1400" dirty="0">
                <a:solidFill>
                  <a:schemeClr val="dk1"/>
                </a:solidFill>
              </a:rPr>
              <a:t> Order </a:t>
            </a:r>
            <a:r>
              <a:rPr lang="en-ID" sz="1400" dirty="0" err="1">
                <a:solidFill>
                  <a:schemeClr val="dk1"/>
                </a:solidFill>
              </a:rPr>
              <a:t>untuk</a:t>
            </a:r>
            <a:r>
              <a:rPr lang="en-ID" sz="1400" dirty="0">
                <a:solidFill>
                  <a:schemeClr val="dk1"/>
                </a:solidFill>
              </a:rPr>
              <a:t> </a:t>
            </a:r>
            <a:r>
              <a:rPr lang="en-ID" sz="1400" dirty="0" err="1">
                <a:solidFill>
                  <a:schemeClr val="dk1"/>
                </a:solidFill>
              </a:rPr>
              <a:t>setiap</a:t>
            </a:r>
            <a:r>
              <a:rPr lang="en-ID" sz="1400" dirty="0">
                <a:solidFill>
                  <a:schemeClr val="dk1"/>
                </a:solidFill>
              </a:rPr>
              <a:t> </a:t>
            </a:r>
            <a:r>
              <a:rPr lang="en-ID" sz="1400" dirty="0" err="1">
                <a:solidFill>
                  <a:schemeClr val="dk1"/>
                </a:solidFill>
              </a:rPr>
              <a:t>tahun</a:t>
            </a:r>
            <a:r>
              <a:rPr lang="en-ID" sz="1400" dirty="0">
                <a:solidFill>
                  <a:schemeClr val="dk1"/>
                </a:solidFill>
              </a:rPr>
              <a:t> </a:t>
            </a:r>
            <a:r>
              <a:rPr lang="en-ID" sz="1400" dirty="0" err="1">
                <a:solidFill>
                  <a:schemeClr val="dk1"/>
                </a:solidFill>
              </a:rPr>
              <a:t>hanya</a:t>
            </a:r>
            <a:r>
              <a:rPr lang="en-ID" sz="1400" dirty="0">
                <a:solidFill>
                  <a:schemeClr val="dk1"/>
                </a:solidFill>
              </a:rPr>
              <a:t> 1 </a:t>
            </a:r>
            <a:r>
              <a:rPr lang="en-ID" sz="1400" dirty="0" err="1">
                <a:solidFill>
                  <a:schemeClr val="dk1"/>
                </a:solidFill>
              </a:rPr>
              <a:t>saja</a:t>
            </a:r>
            <a:r>
              <a:rPr lang="en-US" dirty="0"/>
              <a:t>. </a:t>
            </a:r>
            <a:r>
              <a:rPr lang="en-US" dirty="0" err="1"/>
              <a:t>Artinya</a:t>
            </a:r>
            <a:r>
              <a:rPr lang="en-US" dirty="0"/>
              <a:t> </a:t>
            </a:r>
            <a:r>
              <a:rPr lang="en-US" dirty="0" err="1"/>
              <a:t>kebanyakan</a:t>
            </a:r>
            <a:r>
              <a:rPr lang="en-US" dirty="0"/>
              <a:t> </a:t>
            </a:r>
            <a:r>
              <a:rPr lang="en-US" dirty="0" err="1"/>
              <a:t>dari</a:t>
            </a:r>
            <a:r>
              <a:rPr lang="en-US" dirty="0"/>
              <a:t> </a:t>
            </a:r>
            <a:r>
              <a:rPr lang="en-US" dirty="0" err="1"/>
              <a:t>pelanggan</a:t>
            </a:r>
            <a:r>
              <a:rPr lang="en-US" dirty="0"/>
              <a:t> </a:t>
            </a:r>
            <a:r>
              <a:rPr lang="en-US" dirty="0" err="1"/>
              <a:t>hanya</a:t>
            </a:r>
            <a:r>
              <a:rPr lang="en-US" dirty="0"/>
              <a:t> </a:t>
            </a:r>
            <a:r>
              <a:rPr lang="en-US" dirty="0" err="1"/>
              <a:t>melakukan</a:t>
            </a:r>
            <a:r>
              <a:rPr lang="en-US" dirty="0"/>
              <a:t> order </a:t>
            </a:r>
            <a:r>
              <a:rPr lang="en-US" dirty="0" err="1"/>
              <a:t>satu</a:t>
            </a:r>
            <a:r>
              <a:rPr lang="en-US" dirty="0"/>
              <a:t> kali </a:t>
            </a:r>
            <a:r>
              <a:rPr lang="en-US" dirty="0" err="1"/>
              <a:t>sepanjang</a:t>
            </a:r>
            <a:r>
              <a:rPr lang="en-US" dirty="0"/>
              <a:t> </a:t>
            </a:r>
            <a:r>
              <a:rPr lang="en-US" dirty="0" err="1"/>
              <a:t>tahun</a:t>
            </a:r>
            <a:r>
              <a:rPr lang="en-US" dirty="0"/>
              <a:t>.</a:t>
            </a:r>
          </a:p>
          <a:p>
            <a:pPr algn="just"/>
            <a:endParaRPr lang="en-US" dirty="0"/>
          </a:p>
          <a:p>
            <a:pPr algn="just"/>
            <a:r>
              <a:rPr lang="en-US" dirty="0"/>
              <a:t>Hal </a:t>
            </a:r>
            <a:r>
              <a:rPr lang="en-US" dirty="0" err="1"/>
              <a:t>ini</a:t>
            </a:r>
            <a:r>
              <a:rPr lang="en-US" dirty="0"/>
              <a:t> juga </a:t>
            </a:r>
            <a:r>
              <a:rPr lang="en-US" dirty="0" err="1"/>
              <a:t>didukung</a:t>
            </a:r>
            <a:r>
              <a:rPr lang="en-US" dirty="0"/>
              <a:t> oleh </a:t>
            </a:r>
            <a:r>
              <a:rPr lang="en-US" dirty="0" err="1"/>
              <a:t>grafik</a:t>
            </a:r>
            <a:r>
              <a:rPr lang="en-US" dirty="0"/>
              <a:t> </a:t>
            </a:r>
            <a:r>
              <a:rPr lang="en" sz="1400" dirty="0">
                <a:solidFill>
                  <a:schemeClr val="dk1"/>
                </a:solidFill>
              </a:rPr>
              <a:t>Rata-rata Frekuensi Order pertahun</a:t>
            </a:r>
            <a:r>
              <a:rPr lang="en-US" dirty="0"/>
              <a:t>.</a:t>
            </a:r>
            <a:endParaRPr lang="en-ID" dirty="0"/>
          </a:p>
        </p:txBody>
      </p:sp>
      <p:pic>
        <p:nvPicPr>
          <p:cNvPr id="5" name="Picture 4">
            <a:extLst>
              <a:ext uri="{FF2B5EF4-FFF2-40B4-BE49-F238E27FC236}">
                <a16:creationId xmlns:a16="http://schemas.microsoft.com/office/drawing/2014/main" id="{1CE16DC9-0491-4787-9B09-499E9D8EC2E8}"/>
              </a:ext>
            </a:extLst>
          </p:cNvPr>
          <p:cNvPicPr>
            <a:picLocks noChangeAspect="1"/>
          </p:cNvPicPr>
          <p:nvPr/>
        </p:nvPicPr>
        <p:blipFill>
          <a:blip r:embed="rId3"/>
          <a:stretch>
            <a:fillRect/>
          </a:stretch>
        </p:blipFill>
        <p:spPr>
          <a:xfrm>
            <a:off x="889059" y="1393321"/>
            <a:ext cx="3174941" cy="1178429"/>
          </a:xfrm>
          <a:prstGeom prst="rect">
            <a:avLst/>
          </a:prstGeom>
        </p:spPr>
      </p:pic>
      <p:pic>
        <p:nvPicPr>
          <p:cNvPr id="6" name="Picture 5">
            <a:extLst>
              <a:ext uri="{FF2B5EF4-FFF2-40B4-BE49-F238E27FC236}">
                <a16:creationId xmlns:a16="http://schemas.microsoft.com/office/drawing/2014/main" id="{125B47C1-8D74-4D60-A5B2-1B319CD67FE1}"/>
              </a:ext>
            </a:extLst>
          </p:cNvPr>
          <p:cNvPicPr>
            <a:picLocks noChangeAspect="1"/>
          </p:cNvPicPr>
          <p:nvPr/>
        </p:nvPicPr>
        <p:blipFill>
          <a:blip r:embed="rId4"/>
          <a:stretch>
            <a:fillRect/>
          </a:stretch>
        </p:blipFill>
        <p:spPr>
          <a:xfrm>
            <a:off x="889059" y="2898249"/>
            <a:ext cx="3174942" cy="1908343"/>
          </a:xfrm>
          <a:prstGeom prst="rect">
            <a:avLst/>
          </a:prstGeom>
        </p:spPr>
      </p:pic>
      <p:sp>
        <p:nvSpPr>
          <p:cNvPr id="9" name="Google Shape;55;p13">
            <a:extLst>
              <a:ext uri="{FF2B5EF4-FFF2-40B4-BE49-F238E27FC236}">
                <a16:creationId xmlns:a16="http://schemas.microsoft.com/office/drawing/2014/main" id="{2CC5879C-12B7-4FC4-ACA3-61995CC5E4F4}"/>
              </a:ext>
            </a:extLst>
          </p:cNvPr>
          <p:cNvSpPr txBox="1"/>
          <p:nvPr/>
        </p:nvSpPr>
        <p:spPr>
          <a:xfrm>
            <a:off x="6536266" y="3985741"/>
            <a:ext cx="2670720" cy="1369575"/>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rtl="0">
              <a:lnSpc>
                <a:spcPct val="100000"/>
              </a:lnSpc>
              <a:spcBef>
                <a:spcPts val="0"/>
              </a:spcBef>
              <a:spcAft>
                <a:spcPts val="0"/>
              </a:spcAft>
              <a:buNone/>
            </a:pPr>
            <a:r>
              <a:rPr lang="en" sz="1100" dirty="0">
                <a:solidFill>
                  <a:schemeClr val="dk1"/>
                </a:solidFill>
              </a:rPr>
              <a:t>Query selengkapnya dapat dilihat disini</a:t>
            </a:r>
          </a:p>
          <a:p>
            <a:pPr marL="0" lvl="0" indent="0" rtl="0">
              <a:lnSpc>
                <a:spcPct val="100000"/>
              </a:lnSpc>
              <a:spcBef>
                <a:spcPts val="0"/>
              </a:spcBef>
              <a:spcAft>
                <a:spcPts val="0"/>
              </a:spcAft>
              <a:buNone/>
            </a:pPr>
            <a:r>
              <a:rPr lang="en-ID" sz="1100" dirty="0">
                <a:solidFill>
                  <a:schemeClr val="dk1"/>
                </a:solidFill>
                <a:hlinkClick r:id="rId5"/>
              </a:rPr>
              <a:t>https://docs.google.com/document/d/1LOI8B0CGIOf1-z8dq7IJGvHFjZOw6-nL/edit?usp=share_link&amp;ouid=118050082073262481520&amp;rtpof=true&amp;sd=true</a:t>
            </a:r>
            <a:endParaRPr lang="en-ID" sz="1100" dirty="0">
              <a:solidFill>
                <a:schemeClr val="dk1"/>
              </a:solidFill>
            </a:endParaRPr>
          </a:p>
          <a:p>
            <a:pPr marL="0" lvl="0" indent="0" rtl="0">
              <a:lnSpc>
                <a:spcPct val="100000"/>
              </a:lnSpc>
              <a:spcBef>
                <a:spcPts val="0"/>
              </a:spcBef>
              <a:spcAft>
                <a:spcPts val="0"/>
              </a:spcAft>
              <a:buNone/>
            </a:pPr>
            <a:endParaRPr sz="1100" dirty="0">
              <a:solidFill>
                <a:schemeClr val="dk1"/>
              </a:solidFill>
            </a:endParaRPr>
          </a:p>
        </p:txBody>
      </p:sp>
    </p:spTree>
    <p:extLst>
      <p:ext uri="{BB962C8B-B14F-4D97-AF65-F5344CB8AC3E}">
        <p14:creationId xmlns:p14="http://schemas.microsoft.com/office/powerpoint/2010/main" val="1290642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311700" y="863950"/>
            <a:ext cx="8520600" cy="52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Customer Growth</a:t>
            </a:r>
            <a:endParaRPr sz="1500" dirty="0">
              <a:solidFill>
                <a:schemeClr val="dk1"/>
              </a:solidFill>
            </a:endParaRPr>
          </a:p>
        </p:txBody>
      </p:sp>
      <p:pic>
        <p:nvPicPr>
          <p:cNvPr id="3" name="Picture 2">
            <a:extLst>
              <a:ext uri="{FF2B5EF4-FFF2-40B4-BE49-F238E27FC236}">
                <a16:creationId xmlns:a16="http://schemas.microsoft.com/office/drawing/2014/main" id="{5EC7A7D7-5B43-4329-B0B2-0CF2C04A99B3}"/>
              </a:ext>
            </a:extLst>
          </p:cNvPr>
          <p:cNvPicPr>
            <a:picLocks noChangeAspect="1"/>
          </p:cNvPicPr>
          <p:nvPr/>
        </p:nvPicPr>
        <p:blipFill>
          <a:blip r:embed="rId3"/>
          <a:stretch>
            <a:fillRect/>
          </a:stretch>
        </p:blipFill>
        <p:spPr>
          <a:xfrm>
            <a:off x="980574" y="1387762"/>
            <a:ext cx="7182852" cy="1133633"/>
          </a:xfrm>
          <a:prstGeom prst="rect">
            <a:avLst/>
          </a:prstGeom>
        </p:spPr>
      </p:pic>
      <p:sp>
        <p:nvSpPr>
          <p:cNvPr id="12" name="Google Shape;55;p13">
            <a:extLst>
              <a:ext uri="{FF2B5EF4-FFF2-40B4-BE49-F238E27FC236}">
                <a16:creationId xmlns:a16="http://schemas.microsoft.com/office/drawing/2014/main" id="{8A194166-F27B-490B-B15F-9D41AED1B8FA}"/>
              </a:ext>
            </a:extLst>
          </p:cNvPr>
          <p:cNvSpPr txBox="1"/>
          <p:nvPr/>
        </p:nvSpPr>
        <p:spPr>
          <a:xfrm>
            <a:off x="6536266" y="3985741"/>
            <a:ext cx="2670720" cy="1369575"/>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rtl="0">
              <a:lnSpc>
                <a:spcPct val="100000"/>
              </a:lnSpc>
              <a:spcBef>
                <a:spcPts val="0"/>
              </a:spcBef>
              <a:spcAft>
                <a:spcPts val="0"/>
              </a:spcAft>
              <a:buNone/>
            </a:pPr>
            <a:r>
              <a:rPr lang="en" sz="1100" dirty="0">
                <a:solidFill>
                  <a:schemeClr val="dk1"/>
                </a:solidFill>
              </a:rPr>
              <a:t>Query selengkapnya dapat dilihat disini</a:t>
            </a:r>
          </a:p>
          <a:p>
            <a:pPr marL="0" lvl="0" indent="0" rtl="0">
              <a:lnSpc>
                <a:spcPct val="100000"/>
              </a:lnSpc>
              <a:spcBef>
                <a:spcPts val="0"/>
              </a:spcBef>
              <a:spcAft>
                <a:spcPts val="0"/>
              </a:spcAft>
              <a:buNone/>
            </a:pPr>
            <a:r>
              <a:rPr lang="en-ID" sz="1100" dirty="0">
                <a:solidFill>
                  <a:schemeClr val="dk1"/>
                </a:solidFill>
                <a:hlinkClick r:id="rId4"/>
              </a:rPr>
              <a:t>https://docs.google.com/document/d/1LOI8B0CGIOf1-z8dq7IJGvHFjZOw6-nL/edit?usp=share_link&amp;ouid=118050082073262481520&amp;rtpof=true&amp;sd=true</a:t>
            </a:r>
            <a:endParaRPr lang="en-ID" sz="1100" dirty="0">
              <a:solidFill>
                <a:schemeClr val="dk1"/>
              </a:solidFill>
            </a:endParaRPr>
          </a:p>
          <a:p>
            <a:pPr marL="0" lvl="0" indent="0" rtl="0">
              <a:lnSpc>
                <a:spcPct val="100000"/>
              </a:lnSpc>
              <a:spcBef>
                <a:spcPts val="0"/>
              </a:spcBef>
              <a:spcAft>
                <a:spcPts val="0"/>
              </a:spcAft>
              <a:buNone/>
            </a:pPr>
            <a:endParaRPr sz="1100" dirty="0">
              <a:solidFill>
                <a:schemeClr val="dk1"/>
              </a:solidFill>
            </a:endParaRPr>
          </a:p>
        </p:txBody>
      </p:sp>
      <p:pic>
        <p:nvPicPr>
          <p:cNvPr id="4" name="Picture 3">
            <a:extLst>
              <a:ext uri="{FF2B5EF4-FFF2-40B4-BE49-F238E27FC236}">
                <a16:creationId xmlns:a16="http://schemas.microsoft.com/office/drawing/2014/main" id="{24A78C88-4E10-48CB-885D-6368C492C856}"/>
              </a:ext>
            </a:extLst>
          </p:cNvPr>
          <p:cNvPicPr>
            <a:picLocks noChangeAspect="1"/>
          </p:cNvPicPr>
          <p:nvPr/>
        </p:nvPicPr>
        <p:blipFill>
          <a:blip r:embed="rId5"/>
          <a:stretch>
            <a:fillRect/>
          </a:stretch>
        </p:blipFill>
        <p:spPr>
          <a:xfrm>
            <a:off x="980574" y="2571750"/>
            <a:ext cx="4803853" cy="2443997"/>
          </a:xfrm>
          <a:prstGeom prst="rect">
            <a:avLst/>
          </a:prstGeom>
        </p:spPr>
      </p:pic>
    </p:spTree>
    <p:extLst>
      <p:ext uri="{BB962C8B-B14F-4D97-AF65-F5344CB8AC3E}">
        <p14:creationId xmlns:p14="http://schemas.microsoft.com/office/powerpoint/2010/main" val="3539106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813</TotalTime>
  <Words>1873</Words>
  <Application>Microsoft Office PowerPoint</Application>
  <PresentationFormat>On-screen Show (16:9)</PresentationFormat>
  <Paragraphs>152</Paragraphs>
  <Slides>18</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Dosis</vt:lpstr>
      <vt:lpstr>Arial</vt:lpstr>
      <vt:lpstr>Nunito</vt:lpstr>
      <vt:lpstr>Simple Light</vt:lpstr>
      <vt:lpstr>Simple Light</vt:lpstr>
      <vt:lpstr>Analyzing eCommerce Business Performance with SQL</vt:lpstr>
      <vt:lpstr>Overview</vt:lpstr>
      <vt:lpstr>Data Preparation</vt:lpstr>
      <vt:lpstr>Data Preparation</vt:lpstr>
      <vt:lpstr>Annual Customer Activity Growth Analysis</vt:lpstr>
      <vt:lpstr>Annual Customer Activity Growth Analysis</vt:lpstr>
      <vt:lpstr>Annual Customer Activity Growth Analysis</vt:lpstr>
      <vt:lpstr>Annual Customer Activity Growth Analysis</vt:lpstr>
      <vt:lpstr>Annual Customer Activity Growth Analysis</vt:lpstr>
      <vt:lpstr>Annual Customer Activity Growth Analysis</vt:lpstr>
      <vt:lpstr>Annual Customer Activity Growth Analysis</vt:lpstr>
      <vt:lpstr>Annual Customer Activity Growth Analysis</vt:lpstr>
      <vt:lpstr>Annual Customer Activity Growth Analysis</vt:lpstr>
      <vt:lpstr>Annual Customer Activity Growth Analysis</vt:lpstr>
      <vt:lpstr>Annual Customer Activity Growth Analysis</vt:lpstr>
      <vt:lpstr>Annual Customer Activity Growth Analysis</vt:lpstr>
      <vt:lpstr>Annual Customer Activity Growth Analysis</vt:lpstr>
      <vt:lpstr>Annual Customer Activity Growth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dc:creator>Manets</dc:creator>
  <cp:lastModifiedBy>Manets</cp:lastModifiedBy>
  <cp:revision>24</cp:revision>
  <dcterms:modified xsi:type="dcterms:W3CDTF">2023-04-17T16:47:40Z</dcterms:modified>
</cp:coreProperties>
</file>